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</p:sldMasterIdLst>
  <p:notesMasterIdLst>
    <p:notesMasterId r:id="rId27"/>
  </p:notesMasterIdLst>
  <p:handoutMasterIdLst>
    <p:handoutMasterId r:id="rId28"/>
  </p:handoutMasterIdLst>
  <p:sldIdLst>
    <p:sldId id="273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7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94" autoAdjust="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92" d="100"/>
          <a:sy n="92" d="100"/>
        </p:scale>
        <p:origin x="3732" y="3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6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image" Target="../media/image1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F7FC6-B29E-47DF-97AF-413BDA92812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3_1" csCatId="accent3" phldr="1"/>
      <dgm:spPr/>
    </dgm:pt>
    <dgm:pt modelId="{69BD97C1-D583-491B-9F4C-F48A35F2DBA3}">
      <dgm:prSet phldrT="[テキスト]"/>
      <dgm:spPr/>
      <dgm:t>
        <a:bodyPr/>
        <a:lstStyle/>
        <a:p>
          <a:r>
            <a:rPr kumimoji="1" lang="ja-JP" altLang="en-US" dirty="0"/>
            <a:t>弾幕を出してくるボス</a:t>
          </a:r>
        </a:p>
      </dgm:t>
    </dgm:pt>
    <dgm:pt modelId="{F82BFB51-4C31-4626-9D1F-BF7722C3EBA5}" type="parTrans" cxnId="{E9945475-B8A9-4A2F-B28A-B30D87C44EEA}">
      <dgm:prSet/>
      <dgm:spPr/>
      <dgm:t>
        <a:bodyPr/>
        <a:lstStyle/>
        <a:p>
          <a:endParaRPr kumimoji="1" lang="ja-JP" altLang="en-US"/>
        </a:p>
      </dgm:t>
    </dgm:pt>
    <dgm:pt modelId="{5104EFB5-4878-4864-AE54-9AEF8BB46588}" type="sibTrans" cxnId="{E9945475-B8A9-4A2F-B28A-B30D87C44EEA}">
      <dgm:prSet/>
      <dgm:spPr/>
      <dgm:t>
        <a:bodyPr/>
        <a:lstStyle/>
        <a:p>
          <a:endParaRPr kumimoji="1" lang="ja-JP" altLang="en-US"/>
        </a:p>
      </dgm:t>
    </dgm:pt>
    <dgm:pt modelId="{D6D2835B-A726-43C5-B0F5-C70EC700BC22}">
      <dgm:prSet phldrT="[テキスト]"/>
      <dgm:spPr/>
      <dgm:t>
        <a:bodyPr/>
        <a:lstStyle/>
        <a:p>
          <a:r>
            <a:rPr kumimoji="1" lang="ja-JP" altLang="en-US" dirty="0"/>
            <a:t>巨大ボス</a:t>
          </a:r>
        </a:p>
      </dgm:t>
    </dgm:pt>
    <dgm:pt modelId="{B680B480-8748-492A-847E-25831B67E636}" type="parTrans" cxnId="{C89BB093-B484-4C61-A683-89D76EFF325A}">
      <dgm:prSet/>
      <dgm:spPr/>
      <dgm:t>
        <a:bodyPr/>
        <a:lstStyle/>
        <a:p>
          <a:endParaRPr kumimoji="1" lang="ja-JP" altLang="en-US"/>
        </a:p>
      </dgm:t>
    </dgm:pt>
    <dgm:pt modelId="{1603F5CA-23D2-4069-8F52-6DA730985482}" type="sibTrans" cxnId="{C89BB093-B484-4C61-A683-89D76EFF325A}">
      <dgm:prSet/>
      <dgm:spPr/>
      <dgm:t>
        <a:bodyPr/>
        <a:lstStyle/>
        <a:p>
          <a:endParaRPr kumimoji="1" lang="ja-JP" altLang="en-US"/>
        </a:p>
      </dgm:t>
    </dgm:pt>
    <dgm:pt modelId="{BBEBAF17-D4C5-464B-8844-F228B6B8E1B9}">
      <dgm:prSet phldrT="[テキスト]"/>
      <dgm:spPr/>
      <dgm:t>
        <a:bodyPr/>
        <a:lstStyle/>
        <a:p>
          <a:r>
            <a:rPr kumimoji="1" lang="ja-JP" altLang="en-US" dirty="0"/>
            <a:t>第二形態に変身するボス</a:t>
          </a:r>
        </a:p>
      </dgm:t>
    </dgm:pt>
    <dgm:pt modelId="{141F7D95-0FD1-4D70-A94A-C83DADDE7796}" type="parTrans" cxnId="{9FC3B08C-9257-4679-8F03-07F480FFA75E}">
      <dgm:prSet/>
      <dgm:spPr/>
      <dgm:t>
        <a:bodyPr/>
        <a:lstStyle/>
        <a:p>
          <a:endParaRPr kumimoji="1" lang="ja-JP" altLang="en-US"/>
        </a:p>
      </dgm:t>
    </dgm:pt>
    <dgm:pt modelId="{FE36F95F-DD00-4AD3-B140-F52CB3BA4DF2}" type="sibTrans" cxnId="{9FC3B08C-9257-4679-8F03-07F480FFA75E}">
      <dgm:prSet/>
      <dgm:spPr/>
      <dgm:t>
        <a:bodyPr/>
        <a:lstStyle/>
        <a:p>
          <a:endParaRPr kumimoji="1" lang="ja-JP" altLang="en-US"/>
        </a:p>
      </dgm:t>
    </dgm:pt>
    <dgm:pt modelId="{61D7DEE4-BDBB-4E19-BABF-DD436BF99D91}" type="pres">
      <dgm:prSet presAssocID="{011F7FC6-B29E-47DF-97AF-413BDA928126}" presName="Name0" presStyleCnt="0">
        <dgm:presLayoutVars>
          <dgm:dir/>
          <dgm:resizeHandles val="exact"/>
        </dgm:presLayoutVars>
      </dgm:prSet>
      <dgm:spPr/>
    </dgm:pt>
    <dgm:pt modelId="{A971628D-FE1F-4C0B-AA9F-D259DA7A5E92}" type="pres">
      <dgm:prSet presAssocID="{69BD97C1-D583-491B-9F4C-F48A35F2DBA3}" presName="composite" presStyleCnt="0"/>
      <dgm:spPr/>
    </dgm:pt>
    <dgm:pt modelId="{55595B21-2E3F-4CD0-8765-C254AA6583D8}" type="pres">
      <dgm:prSet presAssocID="{69BD97C1-D583-491B-9F4C-F48A35F2DBA3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屋内, テーブル, 座る, コンピュータ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38A93FB-F394-C6AE-45F9-B043F7A12EA3}"/>
              </a:ext>
            </a:extLst>
          </dgm14:cNvPr>
        </a:ext>
      </dgm:extLst>
    </dgm:pt>
    <dgm:pt modelId="{B4062F5C-07F1-4C4B-A106-9CF427F96964}" type="pres">
      <dgm:prSet presAssocID="{69BD97C1-D583-491B-9F4C-F48A35F2DBA3}" presName="wedgeRectCallout1" presStyleLbl="node1" presStyleIdx="0" presStyleCnt="3">
        <dgm:presLayoutVars>
          <dgm:bulletEnabled val="1"/>
        </dgm:presLayoutVars>
      </dgm:prSet>
      <dgm:spPr/>
    </dgm:pt>
    <dgm:pt modelId="{E70F564E-F1D3-4DB1-9AF4-6E8180E5B608}" type="pres">
      <dgm:prSet presAssocID="{5104EFB5-4878-4864-AE54-9AEF8BB46588}" presName="sibTrans" presStyleCnt="0"/>
      <dgm:spPr/>
    </dgm:pt>
    <dgm:pt modelId="{DCDC3EB5-653C-426D-B2FD-BD1EC3E8CF79}" type="pres">
      <dgm:prSet presAssocID="{D6D2835B-A726-43C5-B0F5-C70EC700BC22}" presName="composite" presStyleCnt="0"/>
      <dgm:spPr/>
    </dgm:pt>
    <dgm:pt modelId="{DF9210B5-FE82-46BF-9E2F-A68F5CF0006E}" type="pres">
      <dgm:prSet presAssocID="{D6D2835B-A726-43C5-B0F5-C70EC700BC22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座る, ケーキ, テーブル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1BE5C2F-7DDC-DAF7-1CDA-5B1BE97650FD}"/>
              </a:ext>
            </a:extLst>
          </dgm14:cNvPr>
        </a:ext>
      </dgm:extLst>
    </dgm:pt>
    <dgm:pt modelId="{103054FA-D18B-4CFE-BC3B-CE8FE148BB1F}" type="pres">
      <dgm:prSet presAssocID="{D6D2835B-A726-43C5-B0F5-C70EC700BC22}" presName="wedgeRectCallout1" presStyleLbl="node1" presStyleIdx="1" presStyleCnt="3">
        <dgm:presLayoutVars>
          <dgm:bulletEnabled val="1"/>
        </dgm:presLayoutVars>
      </dgm:prSet>
      <dgm:spPr/>
    </dgm:pt>
    <dgm:pt modelId="{A8DE099F-75AE-4AA3-8512-E0C5F4B20DAC}" type="pres">
      <dgm:prSet presAssocID="{1603F5CA-23D2-4069-8F52-6DA730985482}" presName="sibTrans" presStyleCnt="0"/>
      <dgm:spPr/>
    </dgm:pt>
    <dgm:pt modelId="{CB753294-3A86-448D-8CD1-FA7663807F6E}" type="pres">
      <dgm:prSet presAssocID="{BBEBAF17-D4C5-464B-8844-F228B6B8E1B9}" presName="composite" presStyleCnt="0"/>
      <dgm:spPr/>
    </dgm:pt>
    <dgm:pt modelId="{3A87863C-28CD-446C-AFE8-0DE13431C65E}" type="pres">
      <dgm:prSet presAssocID="{BBEBAF17-D4C5-464B-8844-F228B6B8E1B9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男, 記号, 飛行機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4FF57C0-D131-EC94-323C-8D081FAFDB96}"/>
              </a:ext>
            </a:extLst>
          </dgm14:cNvPr>
        </a:ext>
      </dgm:extLst>
    </dgm:pt>
    <dgm:pt modelId="{E0AB2A2B-86AE-42D8-BCE4-2F6328529C62}" type="pres">
      <dgm:prSet presAssocID="{BBEBAF17-D4C5-464B-8844-F228B6B8E1B9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E8BBFF62-4477-4540-873C-6B954ABA0E34}" type="presOf" srcId="{69BD97C1-D583-491B-9F4C-F48A35F2DBA3}" destId="{B4062F5C-07F1-4C4B-A106-9CF427F96964}" srcOrd="0" destOrd="0" presId="urn:microsoft.com/office/officeart/2008/layout/BendingPictureCaptionList"/>
    <dgm:cxn modelId="{70F4D943-713D-4746-B4D8-CFBA1F743F95}" type="presOf" srcId="{011F7FC6-B29E-47DF-97AF-413BDA928126}" destId="{61D7DEE4-BDBB-4E19-BABF-DD436BF99D91}" srcOrd="0" destOrd="0" presId="urn:microsoft.com/office/officeart/2008/layout/BendingPictureCaptionList"/>
    <dgm:cxn modelId="{E9945475-B8A9-4A2F-B28A-B30D87C44EEA}" srcId="{011F7FC6-B29E-47DF-97AF-413BDA928126}" destId="{69BD97C1-D583-491B-9F4C-F48A35F2DBA3}" srcOrd="0" destOrd="0" parTransId="{F82BFB51-4C31-4626-9D1F-BF7722C3EBA5}" sibTransId="{5104EFB5-4878-4864-AE54-9AEF8BB46588}"/>
    <dgm:cxn modelId="{9FC3B08C-9257-4679-8F03-07F480FFA75E}" srcId="{011F7FC6-B29E-47DF-97AF-413BDA928126}" destId="{BBEBAF17-D4C5-464B-8844-F228B6B8E1B9}" srcOrd="2" destOrd="0" parTransId="{141F7D95-0FD1-4D70-A94A-C83DADDE7796}" sibTransId="{FE36F95F-DD00-4AD3-B140-F52CB3BA4DF2}"/>
    <dgm:cxn modelId="{C89BB093-B484-4C61-A683-89D76EFF325A}" srcId="{011F7FC6-B29E-47DF-97AF-413BDA928126}" destId="{D6D2835B-A726-43C5-B0F5-C70EC700BC22}" srcOrd="1" destOrd="0" parTransId="{B680B480-8748-492A-847E-25831B67E636}" sibTransId="{1603F5CA-23D2-4069-8F52-6DA730985482}"/>
    <dgm:cxn modelId="{E723CB9D-B935-401C-A6D3-7720B212CDCA}" type="presOf" srcId="{BBEBAF17-D4C5-464B-8844-F228B6B8E1B9}" destId="{E0AB2A2B-86AE-42D8-BCE4-2F6328529C62}" srcOrd="0" destOrd="0" presId="urn:microsoft.com/office/officeart/2008/layout/BendingPictureCaptionList"/>
    <dgm:cxn modelId="{380AE2FE-31C6-4102-84BC-C7FFD6F35CE7}" type="presOf" srcId="{D6D2835B-A726-43C5-B0F5-C70EC700BC22}" destId="{103054FA-D18B-4CFE-BC3B-CE8FE148BB1F}" srcOrd="0" destOrd="0" presId="urn:microsoft.com/office/officeart/2008/layout/BendingPictureCaptionList"/>
    <dgm:cxn modelId="{16EEC112-B369-4696-8E25-6B0AF1F720BA}" type="presParOf" srcId="{61D7DEE4-BDBB-4E19-BABF-DD436BF99D91}" destId="{A971628D-FE1F-4C0B-AA9F-D259DA7A5E92}" srcOrd="0" destOrd="0" presId="urn:microsoft.com/office/officeart/2008/layout/BendingPictureCaptionList"/>
    <dgm:cxn modelId="{F2BDEBB7-90E5-4D77-A7CE-7CEE18567FA9}" type="presParOf" srcId="{A971628D-FE1F-4C0B-AA9F-D259DA7A5E92}" destId="{55595B21-2E3F-4CD0-8765-C254AA6583D8}" srcOrd="0" destOrd="0" presId="urn:microsoft.com/office/officeart/2008/layout/BendingPictureCaptionList"/>
    <dgm:cxn modelId="{02096FBF-F377-4381-80CE-6E3E8CAD7427}" type="presParOf" srcId="{A971628D-FE1F-4C0B-AA9F-D259DA7A5E92}" destId="{B4062F5C-07F1-4C4B-A106-9CF427F96964}" srcOrd="1" destOrd="0" presId="urn:microsoft.com/office/officeart/2008/layout/BendingPictureCaptionList"/>
    <dgm:cxn modelId="{4FE6405A-74F5-41A0-A3DE-9F58AEEFB0AC}" type="presParOf" srcId="{61D7DEE4-BDBB-4E19-BABF-DD436BF99D91}" destId="{E70F564E-F1D3-4DB1-9AF4-6E8180E5B608}" srcOrd="1" destOrd="0" presId="urn:microsoft.com/office/officeart/2008/layout/BendingPictureCaptionList"/>
    <dgm:cxn modelId="{07203F71-D6E7-4783-B6E1-6A71EAA19A0F}" type="presParOf" srcId="{61D7DEE4-BDBB-4E19-BABF-DD436BF99D91}" destId="{DCDC3EB5-653C-426D-B2FD-BD1EC3E8CF79}" srcOrd="2" destOrd="0" presId="urn:microsoft.com/office/officeart/2008/layout/BendingPictureCaptionList"/>
    <dgm:cxn modelId="{F1A8D48E-2795-4C0E-8AFC-23172B7BF5BB}" type="presParOf" srcId="{DCDC3EB5-653C-426D-B2FD-BD1EC3E8CF79}" destId="{DF9210B5-FE82-46BF-9E2F-A68F5CF0006E}" srcOrd="0" destOrd="0" presId="urn:microsoft.com/office/officeart/2008/layout/BendingPictureCaptionList"/>
    <dgm:cxn modelId="{0B503A33-7B23-48F0-9588-7FF687C23DBC}" type="presParOf" srcId="{DCDC3EB5-653C-426D-B2FD-BD1EC3E8CF79}" destId="{103054FA-D18B-4CFE-BC3B-CE8FE148BB1F}" srcOrd="1" destOrd="0" presId="urn:microsoft.com/office/officeart/2008/layout/BendingPictureCaptionList"/>
    <dgm:cxn modelId="{3CDAE74C-D252-481D-A453-1ACE6EC7625C}" type="presParOf" srcId="{61D7DEE4-BDBB-4E19-BABF-DD436BF99D91}" destId="{A8DE099F-75AE-4AA3-8512-E0C5F4B20DAC}" srcOrd="3" destOrd="0" presId="urn:microsoft.com/office/officeart/2008/layout/BendingPictureCaptionList"/>
    <dgm:cxn modelId="{ACCB5FEE-6621-4351-8B38-81A21D167DE7}" type="presParOf" srcId="{61D7DEE4-BDBB-4E19-BABF-DD436BF99D91}" destId="{CB753294-3A86-448D-8CD1-FA7663807F6E}" srcOrd="4" destOrd="0" presId="urn:microsoft.com/office/officeart/2008/layout/BendingPictureCaptionList"/>
    <dgm:cxn modelId="{FB824ABC-F3C4-4D16-B661-1ED8BFA384E5}" type="presParOf" srcId="{CB753294-3A86-448D-8CD1-FA7663807F6E}" destId="{3A87863C-28CD-446C-AFE8-0DE13431C65E}" srcOrd="0" destOrd="0" presId="urn:microsoft.com/office/officeart/2008/layout/BendingPictureCaptionList"/>
    <dgm:cxn modelId="{3B14A69C-2BCE-4B23-8D48-3EF534DEC8C0}" type="presParOf" srcId="{CB753294-3A86-448D-8CD1-FA7663807F6E}" destId="{E0AB2A2B-86AE-42D8-BCE4-2F6328529C6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95B21-2E3F-4CD0-8765-C254AA6583D8}">
      <dsp:nvSpPr>
        <dsp:cNvPr id="0" name=""/>
        <dsp:cNvSpPr/>
      </dsp:nvSpPr>
      <dsp:spPr>
        <a:xfrm>
          <a:off x="0" y="1080232"/>
          <a:ext cx="3058102" cy="24464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62F5C-07F1-4C4B-A106-9CF427F96964}">
      <dsp:nvSpPr>
        <dsp:cNvPr id="0" name=""/>
        <dsp:cNvSpPr/>
      </dsp:nvSpPr>
      <dsp:spPr>
        <a:xfrm>
          <a:off x="275229" y="3282066"/>
          <a:ext cx="2721711" cy="8562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/>
            <a:t>弾幕を出してくるボス</a:t>
          </a:r>
        </a:p>
      </dsp:txBody>
      <dsp:txXfrm>
        <a:off x="275229" y="3282066"/>
        <a:ext cx="2721711" cy="856268"/>
      </dsp:txXfrm>
    </dsp:sp>
    <dsp:sp modelId="{DF9210B5-FE82-46BF-9E2F-A68F5CF0006E}">
      <dsp:nvSpPr>
        <dsp:cNvPr id="0" name=""/>
        <dsp:cNvSpPr/>
      </dsp:nvSpPr>
      <dsp:spPr>
        <a:xfrm>
          <a:off x="3363912" y="1080232"/>
          <a:ext cx="3058102" cy="244648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054FA-D18B-4CFE-BC3B-CE8FE148BB1F}">
      <dsp:nvSpPr>
        <dsp:cNvPr id="0" name=""/>
        <dsp:cNvSpPr/>
      </dsp:nvSpPr>
      <dsp:spPr>
        <a:xfrm>
          <a:off x="3639141" y="3282066"/>
          <a:ext cx="2721711" cy="8562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/>
            <a:t>巨大ボス</a:t>
          </a:r>
        </a:p>
      </dsp:txBody>
      <dsp:txXfrm>
        <a:off x="3639141" y="3282066"/>
        <a:ext cx="2721711" cy="856268"/>
      </dsp:txXfrm>
    </dsp:sp>
    <dsp:sp modelId="{3A87863C-28CD-446C-AFE8-0DE13431C65E}">
      <dsp:nvSpPr>
        <dsp:cNvPr id="0" name=""/>
        <dsp:cNvSpPr/>
      </dsp:nvSpPr>
      <dsp:spPr>
        <a:xfrm>
          <a:off x="6727825" y="1080232"/>
          <a:ext cx="3058102" cy="24464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B2A2B-86AE-42D8-BCE4-2F6328529C62}">
      <dsp:nvSpPr>
        <dsp:cNvPr id="0" name=""/>
        <dsp:cNvSpPr/>
      </dsp:nvSpPr>
      <dsp:spPr>
        <a:xfrm>
          <a:off x="7003054" y="3282066"/>
          <a:ext cx="2721711" cy="8562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/>
            <a:t>第二形態に変身するボス</a:t>
          </a:r>
        </a:p>
      </dsp:txBody>
      <dsp:txXfrm>
        <a:off x="7003054" y="3282066"/>
        <a:ext cx="2721711" cy="856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/>
            </a:lvl1pPr>
          </a:lstStyle>
          <a:p>
            <a:pPr rtl="0"/>
            <a:fld id="{33FDDF98-60CF-4C60-A877-EA7D7DF67793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2026/1/6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/>
            </a:lvl1pPr>
          </a:lstStyle>
          <a:p>
            <a:pPr rtl="0"/>
            <a:fld id="{EF757874-EF65-4B61-B062-40C932C81294}" type="slidenum">
              <a:rPr 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39178C6-0FD6-430E-9B41-9AAC553EE7FA}" type="datetime1">
              <a:rPr lang="ja-JP" altLang="en-US" smtClean="0">
                <a:ea typeface="Meiryo UI" panose="020B0604030504040204" pitchFamily="50" charset="-128"/>
              </a:rPr>
              <a:t>2026/1/6</a:t>
            </a:fld>
            <a:endParaRPr dirty="0">
              <a:ea typeface="Meiryo UI" panose="020B0604030504040204" pitchFamily="50" charset="-128"/>
            </a:endParaRPr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ja-JP"/>
            </a:defPPr>
          </a:lstStyle>
          <a:p>
            <a:pPr rtl="0"/>
            <a:endParaRPr lang="ja-JP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ja-JP"/>
            </a:defPPr>
          </a:lstStyle>
          <a:p>
            <a:pPr lvl="0" rtl="0"/>
            <a:r>
              <a:rPr lang="ja-JP" noProof="0" dirty="0"/>
              <a:t>クリックしてマスター テキストのスタイルを編集</a:t>
            </a:r>
          </a:p>
          <a:p>
            <a:pPr lvl="1" rtl="0"/>
            <a:r>
              <a:rPr lang="ja-JP" noProof="0" dirty="0"/>
              <a:t>第 2 レベル</a:t>
            </a:r>
          </a:p>
          <a:p>
            <a:pPr lvl="2" rtl="0"/>
            <a:r>
              <a:rPr lang="ja-JP" noProof="0" dirty="0"/>
              <a:t>第 3 レベル</a:t>
            </a:r>
          </a:p>
          <a:p>
            <a:pPr lvl="3" rtl="0"/>
            <a:r>
              <a:rPr lang="ja-JP" noProof="0" dirty="0"/>
              <a:t>第 4 レベル</a:t>
            </a:r>
          </a:p>
          <a:p>
            <a:pPr lvl="4" rtl="0"/>
            <a:r>
              <a:rPr lang="ja-JP" noProof="0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937E2AA-278D-0B48-A5DE-00B1FC5BDAF9}" type="slidenum">
              <a:rPr lang="en-US" altLang="ja-JP" smtClean="0"/>
              <a:pPr/>
              <a:t>‹#›</a:t>
            </a:fld>
            <a:endParaRPr lang="en-US" altLang="en-US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93832-5BF6-2B93-0901-71B35C175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C44468-2094-D062-FD85-6A1EDE52B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800A9BF-7BE9-5983-3A91-89C0DA0D8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66359C-43F7-B7BA-8428-B9AA11664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004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D05B0-B190-53B7-42AE-CEF1AFAC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E28A3B9-8DD0-3B52-C2C7-275B1E3D7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FBCC1FA-621C-C6FA-E07D-7677D084F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67CA1F-9028-EFDE-315B-9BF96167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86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6A84-0EE6-56B6-F882-D14E9BA4E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1986159-D0EE-1D88-18D2-9AD9D227B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BA25219-11E6-6980-691D-195F8877B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265D34-551D-65A0-B45A-3469283A9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93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59B9-D467-96D5-B053-2EA36F9F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1892F9B-FC52-58FF-3D4C-90509F664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3AF760C-6F88-7622-A5F7-A8EC5B29D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F9B2BF-8E3D-E0C0-25C5-0DBC88167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805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1DBC-62B1-24C6-C922-B9FB6E13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ED8EC05-0BEE-6DAA-B8AD-6C91CB5EE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3D78A16-3D5C-CF40-9DF5-CC2F567FF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492B40-6AB8-EBD4-8CCD-88FEB7419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3032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6145A-2E38-57BD-E6D2-8C4F3596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1BA1F2E-CDE3-4EDC-BFFF-3913B0A1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E1393BB-0BD3-D207-5B99-28F51DABD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8718F0-9642-11CE-4A96-0F29A20CE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3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F3695-6EAD-306D-9398-6210B7C9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CEB2C6F-C908-C4CD-D09E-73686D29A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1A68A19-13A9-C614-80FA-591431063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9BF021-1375-773D-EB68-B17979E02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528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DF5BE-10A6-0926-31D2-25383631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04EDB42-3E63-20FE-ED41-0B4316758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9FEEFA-695C-BAAB-75A7-2B6EF20C9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C59B77-ECD0-FE39-002A-3E1837ADA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21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71058-0943-2049-0E1F-A4F4D567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24DE934-25CB-82B9-FA70-7D829DDE3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34007E3-5EA6-9097-1A0C-7757D121F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F8B9B-A198-3423-1B4B-4D30D6318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424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CF111-F114-6731-8EC5-01DFB7B6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72D3819-621D-9F2E-4573-D57445258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B1A474-6406-A29F-629F-BC484C77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CA6C5D-0629-E659-7FA8-648B5DD31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806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278F5-B952-0333-5FA2-B69E2D36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D3306C-7FFE-0001-9ADB-11C282709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DABCAE7-13BF-4B88-C123-A0AD6B3D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681C16-2680-748D-EA3A-45980D605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802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2880-403B-437E-130C-8495CD6D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003220F-49F1-2705-C40D-64E713636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2908C94-7958-F5B3-82DB-2B4CBC58B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57ED85-6A61-A0EB-6D88-ED72A81FB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6262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2DF7-4A99-AB08-B4B9-03967BE2D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6CAAB13-A2B1-6BB0-B388-4E1519DA6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FACF19A-1D6D-A9DB-12F5-6DE8CD797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832936-00CB-9D73-43AF-D6C89B2D6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9498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BA0A-8EE3-D53E-FDB9-BE54B28FA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5DD214E-C5E1-401A-BB57-67327E1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0458F9E-9DB8-2C56-CB69-ADF750AA1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E23A0C-8148-209E-1E9E-79A676971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413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6C681-2235-FDCD-7758-97013BFF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0C02C4C-5723-7ADE-5207-BB13F54A9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DACC665-3F7E-8ABD-F05B-BA6827AD4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2BB6E6-7E12-8E63-1740-65F673670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029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42647-0E98-50AF-5B39-8ABCB8A3F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D783A5F-34B8-F541-A315-977E141EB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77931F6-9754-693E-37E5-B3FA87760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D8A0E8-D638-A1A9-67FB-B2EF50B5E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339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03290-D3B6-345A-95D0-C6E5D5C0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A6F8418-814A-8102-996F-C951EC0DF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4F90AAF-B6A9-C228-76E0-7672C3D90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E3B693-1C26-DC4E-B3A4-9B1F98AFC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857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1E02-081C-DC4E-33B6-CB32034A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8813690-D303-1EB0-AE18-26C111FF7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5B5DFD6-7222-BA31-2B5D-264825F9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5F64C5-AE25-0D92-DB1D-F70417F6E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88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51227-CA91-F400-5139-0FE4E040D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D2FEE95-A638-4F5B-82B6-D8AB5FF3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FF7477-7F35-CE52-1CEA-618CD07FF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290725-F9E7-7668-9C0B-2F55C16C1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751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5B53-7E05-9323-2823-78140D3DF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CED8AC4-B361-4171-B766-D6959A196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C3F6876-70BF-BE2F-2641-0092E7D4E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FD20F5-703B-9797-FA0E-F9C174E4D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747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D40A-E26A-D282-786D-C55A0EA70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D023AE3-BED4-4975-5304-19BB44F5F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6811040-283D-E8CF-A47C-AAF642482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64E0A0-4861-3268-3DC8-2CB2DBABF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1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267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647052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5091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09973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4801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9341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363560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3481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487231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プレースホルダー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長方形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</a:lstStyle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ja-JP" sz="4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719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8660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4575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1200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1/6/2026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図プレースホルダー 8">
            <a:extLst>
              <a:ext uri="{FF2B5EF4-FFF2-40B4-BE49-F238E27FC236}">
                <a16:creationId xmlns:a16="http://schemas.microsoft.com/office/drawing/2014/main" id="{DD835704-EE2D-8B22-30E2-C96642B40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長方形 6">
            <a:extLst>
              <a:ext uri="{FF2B5EF4-FFF2-40B4-BE49-F238E27FC236}">
                <a16:creationId xmlns:a16="http://schemas.microsoft.com/office/drawing/2014/main" id="{F26BE1EE-F028-5BB9-BBE8-1BD4F7504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</a:lstStyle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51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6320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424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6993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48A8C7-4599-4859-A663-3705C184E3E2}" type="datetime1">
              <a:rPr lang="ja-JP" altLang="en-US" noProof="0" smtClean="0"/>
              <a:t>2026/1/6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170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654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png"/><Relationship Id="rId5" Type="http://schemas.openxmlformats.org/officeDocument/2006/relationships/image" Target="../media/image21.png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3" Type="http://schemas.openxmlformats.org/officeDocument/2006/relationships/image" Target="../media/image1.jpe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microsoft.com/office/2007/relationships/hdphoto" Target="../media/hdphoto6.wdp"/><Relationship Id="rId4" Type="http://schemas.openxmlformats.org/officeDocument/2006/relationships/image" Target="../media/image5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microsoft.com/office/2007/relationships/hdphoto" Target="../media/hdphoto7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3.pn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11" Type="http://schemas.openxmlformats.org/officeDocument/2006/relationships/image" Target="../media/image20.png"/><Relationship Id="rId5" Type="http://schemas.openxmlformats.org/officeDocument/2006/relationships/image" Target="../media/image15.png"/><Relationship Id="rId10" Type="http://schemas.microsoft.com/office/2007/relationships/hdphoto" Target="../media/hdphoto1.wdp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3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13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24598B7-575B-5D4E-4885-1CE62D79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8901" y="338248"/>
            <a:ext cx="10518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400" u="sng" dirty="0">
                <a:solidFill>
                  <a:srgbClr val="FF00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チームを支えるプログラマー</a:t>
            </a:r>
            <a:r>
              <a:rPr lang="ja-JP" altLang="en-US" sz="4000" u="sng" dirty="0"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のポートフォリオ</a:t>
            </a:r>
            <a:endParaRPr lang="ja-JP" sz="4000" u="sng" dirty="0"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E12C1A-FFA0-DA7A-23B6-5DB9A9B90890}"/>
              </a:ext>
            </a:extLst>
          </p:cNvPr>
          <p:cNvSpPr txBox="1"/>
          <p:nvPr/>
        </p:nvSpPr>
        <p:spPr>
          <a:xfrm>
            <a:off x="759107" y="1385647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名前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00FC92F-0798-55A2-430D-CEA51D6E8674}"/>
              </a:ext>
            </a:extLst>
          </p:cNvPr>
          <p:cNvSpPr txBox="1"/>
          <p:nvPr/>
        </p:nvSpPr>
        <p:spPr>
          <a:xfrm>
            <a:off x="1912110" y="1385647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</a:t>
            </a:r>
            <a:r>
              <a:rPr kumimoji="1" lang="ja-JP" altLang="en-US" sz="2000" dirty="0"/>
              <a:t>井上　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840448-8241-67A6-94DF-6954C4345E20}"/>
              </a:ext>
            </a:extLst>
          </p:cNvPr>
          <p:cNvSpPr txBox="1"/>
          <p:nvPr/>
        </p:nvSpPr>
        <p:spPr>
          <a:xfrm>
            <a:off x="759106" y="1817955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学校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122454-2557-600E-295A-C0014121A268}"/>
              </a:ext>
            </a:extLst>
          </p:cNvPr>
          <p:cNvSpPr txBox="1"/>
          <p:nvPr/>
        </p:nvSpPr>
        <p:spPr>
          <a:xfrm>
            <a:off x="1912110" y="1817955"/>
            <a:ext cx="41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</a:t>
            </a:r>
            <a:r>
              <a:rPr kumimoji="1" lang="ja-JP" altLang="en-US" sz="2000" dirty="0"/>
              <a:t>福岡情報</a:t>
            </a:r>
            <a:r>
              <a:rPr kumimoji="1" lang="en-US" altLang="ja-JP" sz="2000" dirty="0"/>
              <a:t>IT</a:t>
            </a:r>
            <a:r>
              <a:rPr kumimoji="1" lang="ja-JP" altLang="en-US" sz="2000" dirty="0"/>
              <a:t>クリエイター専門学校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A5C1B1-0422-3501-839C-76BB948595B4}"/>
              </a:ext>
            </a:extLst>
          </p:cNvPr>
          <p:cNvSpPr txBox="1"/>
          <p:nvPr/>
        </p:nvSpPr>
        <p:spPr>
          <a:xfrm>
            <a:off x="759106" y="2251609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メール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F71120-46BB-8253-E030-810A6A30FEAE}"/>
              </a:ext>
            </a:extLst>
          </p:cNvPr>
          <p:cNvSpPr txBox="1"/>
          <p:nvPr/>
        </p:nvSpPr>
        <p:spPr>
          <a:xfrm>
            <a:off x="1912110" y="2251609"/>
            <a:ext cx="41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:syuukatuinoue@gmail.com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AC29CE-E5D4-2B94-DF68-93E0F2DE3533}"/>
              </a:ext>
            </a:extLst>
          </p:cNvPr>
          <p:cNvSpPr txBox="1"/>
          <p:nvPr/>
        </p:nvSpPr>
        <p:spPr>
          <a:xfrm>
            <a:off x="759106" y="2624758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u="sng" dirty="0">
                <a:solidFill>
                  <a:srgbClr val="FFFF00"/>
                </a:solidFill>
              </a:rPr>
              <a:t>GitHub</a:t>
            </a:r>
            <a:endParaRPr kumimoji="1" lang="ja-JP" altLang="en-US" sz="2000" u="sng" dirty="0">
              <a:solidFill>
                <a:srgbClr val="FFFF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0F06B8-8244-0A5E-626A-ADE2263CA429}"/>
              </a:ext>
            </a:extLst>
          </p:cNvPr>
          <p:cNvSpPr txBox="1"/>
          <p:nvPr/>
        </p:nvSpPr>
        <p:spPr>
          <a:xfrm>
            <a:off x="1912110" y="2624758"/>
            <a:ext cx="41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:https://github.com/lovecap7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D30E255-1093-AE32-13BB-8EB53D9D4586}"/>
              </a:ext>
            </a:extLst>
          </p:cNvPr>
          <p:cNvSpPr txBox="1"/>
          <p:nvPr/>
        </p:nvSpPr>
        <p:spPr>
          <a:xfrm>
            <a:off x="759106" y="2997907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u="sng" dirty="0" err="1">
                <a:solidFill>
                  <a:srgbClr val="FFFF00"/>
                </a:solidFill>
              </a:rPr>
              <a:t>Youtube</a:t>
            </a:r>
            <a:endParaRPr kumimoji="1" lang="ja-JP" altLang="en-US" sz="2000" u="sng" dirty="0">
              <a:solidFill>
                <a:srgbClr val="FFFF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B35AEBE-5E31-DA79-8AF7-92F08BE0EFB7}"/>
              </a:ext>
            </a:extLst>
          </p:cNvPr>
          <p:cNvSpPr txBox="1"/>
          <p:nvPr/>
        </p:nvSpPr>
        <p:spPr>
          <a:xfrm>
            <a:off x="1912109" y="2997907"/>
            <a:ext cx="4442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:https://youtube.com/@loveknotgame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98FB4E4-5794-16DC-1712-8E650FAE38D4}"/>
              </a:ext>
            </a:extLst>
          </p:cNvPr>
          <p:cNvSpPr txBox="1"/>
          <p:nvPr/>
        </p:nvSpPr>
        <p:spPr>
          <a:xfrm>
            <a:off x="759106" y="3636354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スキル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63EF18D-9EB0-037A-0F71-34FC6CB97217}"/>
              </a:ext>
            </a:extLst>
          </p:cNvPr>
          <p:cNvSpPr txBox="1"/>
          <p:nvPr/>
        </p:nvSpPr>
        <p:spPr>
          <a:xfrm>
            <a:off x="775572" y="3999563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C	             3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734474-1DC6-F01E-370E-DF10116E2656}"/>
              </a:ext>
            </a:extLst>
          </p:cNvPr>
          <p:cNvSpPr txBox="1"/>
          <p:nvPr/>
        </p:nvSpPr>
        <p:spPr>
          <a:xfrm>
            <a:off x="783819" y="4466331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C++             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1371486-4260-BEE1-38F1-C79EEE3E9C78}"/>
              </a:ext>
            </a:extLst>
          </p:cNvPr>
          <p:cNvSpPr txBox="1"/>
          <p:nvPr/>
        </p:nvSpPr>
        <p:spPr>
          <a:xfrm>
            <a:off x="783819" y="4933099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Unity</a:t>
            </a:r>
            <a:r>
              <a:rPr kumimoji="1" lang="ja-JP" altLang="en-US" sz="2000" dirty="0"/>
              <a:t>・</a:t>
            </a:r>
            <a:r>
              <a:rPr kumimoji="1" lang="en-US" altLang="ja-JP" sz="2000" dirty="0"/>
              <a:t>C#   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017DFF0-3AD9-6AD1-6EC1-03554E33DF2D}"/>
              </a:ext>
            </a:extLst>
          </p:cNvPr>
          <p:cNvSpPr txBox="1"/>
          <p:nvPr/>
        </p:nvSpPr>
        <p:spPr>
          <a:xfrm>
            <a:off x="792067" y="5399867"/>
            <a:ext cx="245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Photoshop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A1EEBF1-2226-B88D-7411-B9AA636E0726}"/>
              </a:ext>
            </a:extLst>
          </p:cNvPr>
          <p:cNvSpPr txBox="1"/>
          <p:nvPr/>
        </p:nvSpPr>
        <p:spPr>
          <a:xfrm>
            <a:off x="792067" y="5866635"/>
            <a:ext cx="245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Illustrator     1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D9B6A4B-D219-1FF8-CE23-B93D05BBB6FB}"/>
              </a:ext>
            </a:extLst>
          </p:cNvPr>
          <p:cNvSpPr txBox="1"/>
          <p:nvPr/>
        </p:nvSpPr>
        <p:spPr>
          <a:xfrm>
            <a:off x="3338663" y="3999563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 err="1"/>
              <a:t>PremirePro</a:t>
            </a:r>
            <a:r>
              <a:rPr kumimoji="1" lang="en-US" altLang="ja-JP" sz="2000" dirty="0"/>
              <a:t>   1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2719FDE-2F11-B43D-0407-C86320303E0E}"/>
              </a:ext>
            </a:extLst>
          </p:cNvPr>
          <p:cNvSpPr txBox="1"/>
          <p:nvPr/>
        </p:nvSpPr>
        <p:spPr>
          <a:xfrm>
            <a:off x="3338662" y="4466331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Word/Excel   4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77A1B3-44C2-F3A8-2474-ECB20AA2B8A0}"/>
              </a:ext>
            </a:extLst>
          </p:cNvPr>
          <p:cNvSpPr txBox="1"/>
          <p:nvPr/>
        </p:nvSpPr>
        <p:spPr>
          <a:xfrm>
            <a:off x="3338662" y="4933099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PowerPoint   3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FDC1D69-0FE5-0DE5-12F7-27C290C41C3C}"/>
              </a:ext>
            </a:extLst>
          </p:cNvPr>
          <p:cNvSpPr txBox="1"/>
          <p:nvPr/>
        </p:nvSpPr>
        <p:spPr>
          <a:xfrm>
            <a:off x="3338661" y="5399867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GitHub  	   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3D4A91-3DCC-8003-E5B8-3A86CB6BB9E9}"/>
              </a:ext>
            </a:extLst>
          </p:cNvPr>
          <p:cNvSpPr txBox="1"/>
          <p:nvPr/>
        </p:nvSpPr>
        <p:spPr>
          <a:xfrm>
            <a:off x="3338661" y="5866635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HLSL  	    </a:t>
            </a:r>
            <a:r>
              <a:rPr kumimoji="1" lang="ja-JP" altLang="en-US" sz="2000" dirty="0"/>
              <a:t>半年</a:t>
            </a:r>
            <a:endParaRPr kumimoji="1" lang="en-US" altLang="ja-JP" sz="2000" dirty="0"/>
          </a:p>
        </p:txBody>
      </p:sp>
      <p:pic>
        <p:nvPicPr>
          <p:cNvPr id="3" name="図 2">
            <a:extLst>
              <a:ext uri="{FF2B5EF4-FFF2-40B4-BE49-F238E27FC236}">
                <a16:creationId xmlns:a16="http://schemas.microsoft.com/office/drawing/2014/main" id="{3F132BCF-2F0C-EDF4-6E60-BA6C668B7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6514404" y="1886662"/>
            <a:ext cx="5184679" cy="388850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F6F3-143E-72A8-36D7-C7CCF364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3165BB1D-D6E8-E8D4-C42F-76F99A39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3725809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技術紹介① </a:t>
            </a:r>
            <a:r>
              <a:rPr lang="en-US" altLang="ja-JP" sz="2800" b="1" u="sng" dirty="0">
                <a:solidFill>
                  <a:srgbClr val="FFFF00"/>
                </a:solidFill>
              </a:rPr>
              <a:t>:</a:t>
            </a:r>
            <a:r>
              <a:rPr lang="ja-JP" altLang="en-US" sz="2800" b="1" u="sng" dirty="0">
                <a:solidFill>
                  <a:srgbClr val="FFFF00"/>
                </a:solidFill>
              </a:rPr>
              <a:t> </a:t>
            </a:r>
            <a:r>
              <a:rPr lang="ja-JP" altLang="en-US" b="1" u="sng" dirty="0">
                <a:solidFill>
                  <a:srgbClr val="FFFF00"/>
                </a:solidFill>
              </a:rPr>
              <a:t>先行入力</a:t>
            </a:r>
            <a:r>
              <a:rPr lang="en-US" altLang="ja-JP" sz="2800" b="1" u="sng" dirty="0">
                <a:solidFill>
                  <a:srgbClr val="FFFF00"/>
                </a:solidFill>
              </a:rPr>
              <a:t> </a:t>
            </a:r>
            <a:endParaRPr lang="ja-JP" sz="2800" b="1" u="sng" dirty="0">
              <a:solidFill>
                <a:srgbClr val="FFFF00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EA725C68-E5A4-B72D-DFD4-87A638152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3" name="図 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8B76D8C8-8030-FCCF-CCD7-851FFE539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79" y="1359875"/>
            <a:ext cx="3218230" cy="2572908"/>
          </a:xfrm>
          <a:prstGeom prst="rect">
            <a:avLst/>
          </a:prstGeom>
        </p:spPr>
      </p:pic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22AA4E3F-7F88-E35C-5E6F-5D60BE62D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274" y="4629397"/>
            <a:ext cx="4801112" cy="178487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BFE4ED-8420-A08B-1B25-57742743F76A}"/>
              </a:ext>
            </a:extLst>
          </p:cNvPr>
          <p:cNvSpPr txBox="1"/>
          <p:nvPr/>
        </p:nvSpPr>
        <p:spPr>
          <a:xfrm>
            <a:off x="350449" y="1759260"/>
            <a:ext cx="6172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C000"/>
                </a:solidFill>
              </a:rPr>
              <a:t>入力が入ったキーを保存</a:t>
            </a:r>
            <a:r>
              <a:rPr kumimoji="1" lang="ja-JP" altLang="en-US" sz="2400" dirty="0"/>
              <a:t>して入力されてから</a:t>
            </a:r>
            <a:r>
              <a:rPr kumimoji="1" lang="ja-JP" altLang="en-US" sz="2800" dirty="0">
                <a:solidFill>
                  <a:srgbClr val="FFC000"/>
                </a:solidFill>
              </a:rPr>
              <a:t>数フレームの間</a:t>
            </a:r>
            <a:r>
              <a:rPr kumimoji="1" lang="ja-JP" altLang="en-US" sz="2400" dirty="0"/>
              <a:t>そのキーを</a:t>
            </a:r>
            <a:r>
              <a:rPr kumimoji="1" lang="en-US" altLang="ja-JP" sz="2400" dirty="0"/>
              <a:t>true</a:t>
            </a:r>
            <a:r>
              <a:rPr kumimoji="1" lang="ja-JP" altLang="en-US" sz="2400" dirty="0"/>
              <a:t>で返すことで先行入力を実現しました。</a:t>
            </a:r>
            <a:endParaRPr kumimoji="1"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A54FF9E-B925-982F-EA3B-3B64F614B6A9}"/>
              </a:ext>
            </a:extLst>
          </p:cNvPr>
          <p:cNvSpPr txBox="1"/>
          <p:nvPr/>
        </p:nvSpPr>
        <p:spPr>
          <a:xfrm>
            <a:off x="6879379" y="4173724"/>
            <a:ext cx="436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▼攻撃キーの入力が残っていたら攻撃する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600F3ED-937B-F7A3-4554-91E95FE97646}"/>
              </a:ext>
            </a:extLst>
          </p:cNvPr>
          <p:cNvSpPr txBox="1"/>
          <p:nvPr/>
        </p:nvSpPr>
        <p:spPr>
          <a:xfrm>
            <a:off x="6347948" y="708060"/>
            <a:ext cx="405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▼新しく入力が入った、または入力が残っているかをここでチェック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FA6493-AF21-07C9-995B-FF28F273F6F1}"/>
              </a:ext>
            </a:extLst>
          </p:cNvPr>
          <p:cNvSpPr txBox="1"/>
          <p:nvPr/>
        </p:nvSpPr>
        <p:spPr>
          <a:xfrm>
            <a:off x="350449" y="3895514"/>
            <a:ext cx="5997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これによって攻撃やジャンプ、回避を出しやすくなり</a:t>
            </a:r>
            <a:r>
              <a:rPr kumimoji="1" lang="ja-JP" altLang="en-US" sz="3200" dirty="0">
                <a:solidFill>
                  <a:srgbClr val="FF0000"/>
                </a:solidFill>
              </a:rPr>
              <a:t>操作性が向上</a:t>
            </a:r>
            <a:r>
              <a:rPr kumimoji="1" lang="ja-JP" altLang="en-US" sz="2800" dirty="0"/>
              <a:t>しました。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79590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BB723-1C4B-777A-9A58-5A51014F5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5BF53F52-D048-7DFB-A0A6-87A5DC79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707333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技術紹介②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</a:t>
            </a:r>
            <a:r>
              <a:rPr lang="en-US" altLang="ja-JP" b="1" u="sng" cap="none" dirty="0">
                <a:solidFill>
                  <a:srgbClr val="FFFF00"/>
                </a:solidFill>
              </a:rPr>
              <a:t>Unity</a:t>
            </a:r>
            <a:r>
              <a:rPr lang="ja-JP" altLang="en-US" b="1" u="sng" cap="none" dirty="0">
                <a:solidFill>
                  <a:srgbClr val="FFFF00"/>
                </a:solidFill>
              </a:rPr>
              <a:t>をエディターとして使った</a:t>
            </a:r>
            <a:r>
              <a:rPr lang="en-US" altLang="ja-JP" b="1" u="sng" cap="none" dirty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A90DAF83-4A29-6802-9B7A-6939507B7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459472B0-69E1-1BBD-D76A-E5CBAB411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52" y="3436217"/>
            <a:ext cx="5058511" cy="2562456"/>
          </a:xfrm>
          <a:prstGeom prst="rect">
            <a:avLst/>
          </a:prstGeom>
        </p:spPr>
      </p:pic>
      <p:pic>
        <p:nvPicPr>
          <p:cNvPr id="9" name="図 8" descr="雪, 男, 記号, レ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FDC5994-4143-FD31-0E1B-E3C4EA238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56" y="3443678"/>
            <a:ext cx="4555477" cy="2562456"/>
          </a:xfrm>
          <a:prstGeom prst="rect">
            <a:avLst/>
          </a:prstGeom>
        </p:spPr>
      </p:pic>
      <p:pic>
        <p:nvPicPr>
          <p:cNvPr id="1026" name="Picture 2" descr="いろいろなファイルアイコン（文字） | かわいいフリー素材集 いらすとや">
            <a:extLst>
              <a:ext uri="{FF2B5EF4-FFF2-40B4-BE49-F238E27FC236}">
                <a16:creationId xmlns:a16="http://schemas.microsoft.com/office/drawing/2014/main" id="{93915CA9-21CA-02EB-3CB7-F4BF0C0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676" y="3443678"/>
            <a:ext cx="1170967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3337C6D8-B709-F7BD-CCBC-E5D2D5304A38}"/>
              </a:ext>
            </a:extLst>
          </p:cNvPr>
          <p:cNvSpPr/>
          <p:nvPr/>
        </p:nvSpPr>
        <p:spPr>
          <a:xfrm>
            <a:off x="5413410" y="4931033"/>
            <a:ext cx="1763497" cy="588804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88121E6-FDDF-38E5-B886-0904819BE681}"/>
              </a:ext>
            </a:extLst>
          </p:cNvPr>
          <p:cNvSpPr txBox="1"/>
          <p:nvPr/>
        </p:nvSpPr>
        <p:spPr>
          <a:xfrm>
            <a:off x="4984544" y="291408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</a:t>
            </a:r>
            <a:r>
              <a:rPr kumimoji="1" lang="en-US" altLang="ja-JP" dirty="0"/>
              <a:t>CSV</a:t>
            </a:r>
            <a:r>
              <a:rPr kumimoji="1" lang="ja-JP" altLang="en-US" dirty="0"/>
              <a:t>書き出し</a:t>
            </a:r>
            <a:r>
              <a:rPr kumimoji="1" lang="en-US" altLang="ja-JP" dirty="0"/>
              <a:t>/</a:t>
            </a:r>
            <a:r>
              <a:rPr kumimoji="1" lang="ja-JP" altLang="en-US" dirty="0"/>
              <a:t>読み込み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9E44C5D-8D9C-5607-CAE3-C22F285E9A4A}"/>
              </a:ext>
            </a:extLst>
          </p:cNvPr>
          <p:cNvSpPr txBox="1"/>
          <p:nvPr/>
        </p:nvSpPr>
        <p:spPr>
          <a:xfrm>
            <a:off x="357890" y="1533605"/>
            <a:ext cx="11476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Unit</a:t>
            </a:r>
            <a:r>
              <a:rPr kumimoji="1" lang="ja-JP" altLang="en-US" sz="2400" dirty="0"/>
              <a:t>ｙで配置したオブジェクトの座標データなどを</a:t>
            </a:r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に書き出して</a:t>
            </a:r>
            <a:endParaRPr kumimoji="1" lang="en-US" altLang="ja-JP" sz="2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dirty="0"/>
              <a:t>それを</a:t>
            </a:r>
            <a:r>
              <a:rPr kumimoji="1" lang="ja-JP" altLang="en-US" sz="2800" dirty="0">
                <a:solidFill>
                  <a:srgbClr val="FF0000"/>
                </a:solidFill>
              </a:rPr>
              <a:t>読み込む</a:t>
            </a:r>
            <a:r>
              <a:rPr kumimoji="1" lang="ja-JP" altLang="en-US" sz="2400" dirty="0"/>
              <a:t>ことで</a:t>
            </a:r>
            <a:r>
              <a:rPr kumimoji="1" lang="ja-JP" altLang="en-US" sz="2800" dirty="0">
                <a:solidFill>
                  <a:srgbClr val="FFC000"/>
                </a:solidFill>
              </a:rPr>
              <a:t>ステージやキャラの配置を簡単にできる</a:t>
            </a:r>
            <a:r>
              <a:rPr kumimoji="1" lang="ja-JP" altLang="en-US" sz="2400" dirty="0"/>
              <a:t>ようになりました。</a:t>
            </a:r>
          </a:p>
        </p:txBody>
      </p:sp>
    </p:spTree>
    <p:extLst>
      <p:ext uri="{BB962C8B-B14F-4D97-AF65-F5344CB8AC3E}">
        <p14:creationId xmlns:p14="http://schemas.microsoft.com/office/powerpoint/2010/main" val="58980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1F51E-2425-7BA9-A390-74FA1FDE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0E60FDE2-0628-94EB-C8AD-6C491957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382213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500" b="1" u="sng" dirty="0">
                <a:solidFill>
                  <a:srgbClr val="FFFF00"/>
                </a:solidFill>
              </a:rPr>
              <a:t>技術紹介③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グループ化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DC702632-5EE1-7159-12A6-07F9B746B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31CBD31-508A-DCCD-5DD1-E1F2D3F7A818}"/>
              </a:ext>
            </a:extLst>
          </p:cNvPr>
          <p:cNvSpPr txBox="1"/>
          <p:nvPr/>
        </p:nvSpPr>
        <p:spPr>
          <a:xfrm>
            <a:off x="1973718" y="1326365"/>
            <a:ext cx="82445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プレイヤーを</a:t>
            </a:r>
            <a:r>
              <a:rPr kumimoji="1" lang="ja-JP" altLang="en-US" sz="3200" dirty="0">
                <a:solidFill>
                  <a:srgbClr val="FFC000"/>
                </a:solidFill>
              </a:rPr>
              <a:t>複数の敵が同時に攻撃しないよう</a:t>
            </a:r>
            <a:r>
              <a:rPr kumimoji="1" lang="ja-JP" altLang="en-US" sz="2800" dirty="0"/>
              <a:t>に</a:t>
            </a:r>
            <a:endParaRPr kumimoji="1" lang="en-US" altLang="ja-JP" sz="2800" dirty="0"/>
          </a:p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グループ内で１人だけ攻撃できる</a:t>
            </a:r>
            <a:r>
              <a:rPr kumimoji="1" lang="ja-JP" altLang="en-US" sz="2800" dirty="0"/>
              <a:t>ようにしました。</a:t>
            </a:r>
          </a:p>
        </p:txBody>
      </p:sp>
      <p:pic>
        <p:nvPicPr>
          <p:cNvPr id="3" name="図 2" descr="建物, スキー, グリーン, ケーキ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5C657B7-C2B7-A8E2-D033-A740C533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03" t="21250" r="5599" b="15139"/>
          <a:stretch>
            <a:fillRect/>
          </a:stretch>
        </p:blipFill>
        <p:spPr>
          <a:xfrm>
            <a:off x="828091" y="3162300"/>
            <a:ext cx="5478615" cy="307878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840C08-1E2C-F367-4A76-7BD6CAD44309}"/>
              </a:ext>
            </a:extLst>
          </p:cNvPr>
          <p:cNvSpPr txBox="1"/>
          <p:nvPr/>
        </p:nvSpPr>
        <p:spPr>
          <a:xfrm>
            <a:off x="232850" y="2697718"/>
            <a:ext cx="7135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▼画像では各グループをおなかの色で、攻撃権を頭の赤色の球で表しています。</a:t>
            </a:r>
          </a:p>
        </p:txBody>
      </p:sp>
      <p:pic>
        <p:nvPicPr>
          <p:cNvPr id="7" name="図 6" descr="座る, テーブル, 小さい, ブ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AA91DB0-66FA-A396-8A8F-25E98FDFB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6" b="97458" l="10000" r="90000">
                        <a14:foregroundMark x1="70755" y1="8898" x2="70755" y2="8898"/>
                        <a14:foregroundMark x1="74340" y1="5226" x2="74340" y2="5226"/>
                        <a14:foregroundMark x1="59245" y1="91949" x2="59245" y2="91949"/>
                        <a14:foregroundMark x1="50755" y1="96751" x2="50755" y2="96751"/>
                        <a14:foregroundMark x1="57547" y1="97458" x2="57547" y2="9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898" y="4036291"/>
            <a:ext cx="1650478" cy="2204789"/>
          </a:xfrm>
          <a:prstGeom prst="rect">
            <a:avLst/>
          </a:prstGeom>
        </p:spPr>
      </p:pic>
      <p:pic>
        <p:nvPicPr>
          <p:cNvPr id="10" name="図 9" descr="座る, テーブル, 小さい, ブ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19A5454-CC1A-DF0E-763E-F75E4888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6" b="97458" l="10000" r="90000">
                        <a14:foregroundMark x1="70755" y1="8898" x2="70755" y2="8898"/>
                        <a14:foregroundMark x1="74340" y1="5226" x2="74340" y2="5226"/>
                        <a14:foregroundMark x1="59245" y1="91949" x2="59245" y2="91949"/>
                        <a14:foregroundMark x1="50755" y1="96751" x2="50755" y2="96751"/>
                        <a14:foregroundMark x1="57547" y1="97458" x2="57547" y2="9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6009" y="3352023"/>
            <a:ext cx="1650478" cy="2204789"/>
          </a:xfrm>
          <a:prstGeom prst="rect">
            <a:avLst/>
          </a:prstGeom>
        </p:spPr>
      </p:pic>
      <p:pic>
        <p:nvPicPr>
          <p:cNvPr id="11" name="図 10" descr="座る, テーブル, 小さい, ブ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BF56DC4-3C57-0C96-4EDC-297C69F29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6" b="97458" l="10000" r="90000">
                        <a14:foregroundMark x1="70755" y1="8898" x2="70755" y2="8898"/>
                        <a14:foregroundMark x1="74340" y1="5226" x2="74340" y2="5226"/>
                        <a14:foregroundMark x1="59245" y1="91949" x2="59245" y2="91949"/>
                        <a14:foregroundMark x1="50755" y1="96751" x2="50755" y2="96751"/>
                        <a14:foregroundMark x1="57547" y1="97458" x2="57547" y2="9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9120" y="4039558"/>
            <a:ext cx="1650478" cy="2204789"/>
          </a:xfrm>
          <a:prstGeom prst="rect">
            <a:avLst/>
          </a:prstGeom>
        </p:spPr>
      </p:pic>
      <p:sp>
        <p:nvSpPr>
          <p:cNvPr id="12" name="矢印: 折線 11">
            <a:extLst>
              <a:ext uri="{FF2B5EF4-FFF2-40B4-BE49-F238E27FC236}">
                <a16:creationId xmlns:a16="http://schemas.microsoft.com/office/drawing/2014/main" id="{6A2AEECA-24D5-8E37-E046-C4319412BCC7}"/>
              </a:ext>
            </a:extLst>
          </p:cNvPr>
          <p:cNvSpPr/>
          <p:nvPr/>
        </p:nvSpPr>
        <p:spPr>
          <a:xfrm>
            <a:off x="7222836" y="3639127"/>
            <a:ext cx="877455" cy="684267"/>
          </a:xfrm>
          <a:prstGeom prst="bentArrow">
            <a:avLst>
              <a:gd name="adj1" fmla="val 25000"/>
              <a:gd name="adj2" fmla="val 26532"/>
              <a:gd name="adj3" fmla="val 25000"/>
              <a:gd name="adj4" fmla="val 43750"/>
            </a:avLst>
          </a:prstGeom>
          <a:solidFill>
            <a:srgbClr val="FFFF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矢印: 折線 12">
            <a:extLst>
              <a:ext uri="{FF2B5EF4-FFF2-40B4-BE49-F238E27FC236}">
                <a16:creationId xmlns:a16="http://schemas.microsoft.com/office/drawing/2014/main" id="{E886930D-2B20-9195-3377-0294BA708EB6}"/>
              </a:ext>
            </a:extLst>
          </p:cNvPr>
          <p:cNvSpPr/>
          <p:nvPr/>
        </p:nvSpPr>
        <p:spPr>
          <a:xfrm rot="5400000">
            <a:off x="9605715" y="3597563"/>
            <a:ext cx="684265" cy="877455"/>
          </a:xfrm>
          <a:prstGeom prst="bentArrow">
            <a:avLst>
              <a:gd name="adj1" fmla="val 25000"/>
              <a:gd name="adj2" fmla="val 26532"/>
              <a:gd name="adj3" fmla="val 25000"/>
              <a:gd name="adj4" fmla="val 43750"/>
            </a:avLst>
          </a:prstGeom>
          <a:solidFill>
            <a:srgbClr val="FFFF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B5ABC9BA-CD06-C0B6-B97A-DC375A5AB48E}"/>
              </a:ext>
            </a:extLst>
          </p:cNvPr>
          <p:cNvSpPr/>
          <p:nvPr/>
        </p:nvSpPr>
        <p:spPr>
          <a:xfrm rot="10800000">
            <a:off x="8076629" y="5556812"/>
            <a:ext cx="1549238" cy="5449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88C10A-E187-ADB8-A9CC-EE79ED0B1078}"/>
              </a:ext>
            </a:extLst>
          </p:cNvPr>
          <p:cNvSpPr txBox="1"/>
          <p:nvPr/>
        </p:nvSpPr>
        <p:spPr>
          <a:xfrm>
            <a:off x="7172744" y="3063361"/>
            <a:ext cx="3357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▼グループ内で順番に攻撃権を回す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A73C0A-C482-F7FA-FB31-751B5660A514}"/>
              </a:ext>
            </a:extLst>
          </p:cNvPr>
          <p:cNvSpPr txBox="1"/>
          <p:nvPr/>
        </p:nvSpPr>
        <p:spPr>
          <a:xfrm>
            <a:off x="8295968" y="6089045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攻撃後回す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229F98D-480D-A3E8-C4A4-C61EC7DC7B9F}"/>
              </a:ext>
            </a:extLst>
          </p:cNvPr>
          <p:cNvSpPr txBox="1"/>
          <p:nvPr/>
        </p:nvSpPr>
        <p:spPr>
          <a:xfrm>
            <a:off x="10334359" y="3747315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攻撃後回す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C703448-E7B9-616E-F6A5-6E29ACE5BBC2}"/>
              </a:ext>
            </a:extLst>
          </p:cNvPr>
          <p:cNvSpPr txBox="1"/>
          <p:nvPr/>
        </p:nvSpPr>
        <p:spPr>
          <a:xfrm>
            <a:off x="6396803" y="3460614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攻撃後回す</a:t>
            </a: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E96C55EE-95F5-3208-428D-DA0DBB88B4FC}"/>
              </a:ext>
            </a:extLst>
          </p:cNvPr>
          <p:cNvSpPr/>
          <p:nvPr/>
        </p:nvSpPr>
        <p:spPr>
          <a:xfrm>
            <a:off x="6616393" y="5531635"/>
            <a:ext cx="1196299" cy="338555"/>
          </a:xfrm>
          <a:prstGeom prst="flowChartTermina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攻撃権</a:t>
            </a:r>
          </a:p>
        </p:txBody>
      </p:sp>
    </p:spTree>
    <p:extLst>
      <p:ext uri="{BB962C8B-B14F-4D97-AF65-F5344CB8AC3E}">
        <p14:creationId xmlns:p14="http://schemas.microsoft.com/office/powerpoint/2010/main" val="65515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E510A-7615-9057-74B1-5616EF57C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B64E9E5E-05EA-FB6A-16F1-A50702FD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382213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500" b="1" u="sng" dirty="0">
                <a:solidFill>
                  <a:srgbClr val="FFFF00"/>
                </a:solidFill>
              </a:rPr>
              <a:t>技術紹介④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シェーダー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FC579F25-6630-4109-F289-D57673A68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925CF7-993B-88F3-716C-28696984D409}"/>
              </a:ext>
            </a:extLst>
          </p:cNvPr>
          <p:cNvSpPr txBox="1"/>
          <p:nvPr/>
        </p:nvSpPr>
        <p:spPr>
          <a:xfrm>
            <a:off x="1969708" y="1348386"/>
            <a:ext cx="8252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rgbClr val="FFC000"/>
                </a:solidFill>
              </a:rPr>
              <a:t>ポストエフェクト</a:t>
            </a:r>
            <a:r>
              <a:rPr kumimoji="1" lang="ja-JP" altLang="en-US" sz="3600" dirty="0"/>
              <a:t>をいくつか実装しました。</a:t>
            </a:r>
            <a:endParaRPr kumimoji="1" lang="en-US" altLang="ja-JP" sz="3600" dirty="0"/>
          </a:p>
        </p:txBody>
      </p:sp>
      <p:pic>
        <p:nvPicPr>
          <p:cNvPr id="9" name="図 8" descr="建物, 屋外, 男, 歩道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3189FD2-A5B0-AECC-3CE1-838E3DA3C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33" y="4030696"/>
            <a:ext cx="3476338" cy="1955440"/>
          </a:xfrm>
          <a:prstGeom prst="rect">
            <a:avLst/>
          </a:prstGeom>
        </p:spPr>
      </p:pic>
      <p:pic>
        <p:nvPicPr>
          <p:cNvPr id="16" name="図 15" descr="屋内, 座る, 雪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F525BEC-2BF8-3603-819C-090255C62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16" y="4032645"/>
            <a:ext cx="3491443" cy="195544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1DF1EDF-D9BC-7ACB-9762-1930CA293128}"/>
              </a:ext>
            </a:extLst>
          </p:cNvPr>
          <p:cNvSpPr txBox="1"/>
          <p:nvPr/>
        </p:nvSpPr>
        <p:spPr>
          <a:xfrm>
            <a:off x="1384182" y="3429000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▼グリッジ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4B3159B-3F4F-021F-658C-7A79EFB538EE}"/>
              </a:ext>
            </a:extLst>
          </p:cNvPr>
          <p:cNvSpPr txBox="1"/>
          <p:nvPr/>
        </p:nvSpPr>
        <p:spPr>
          <a:xfrm>
            <a:off x="5254263" y="3429000"/>
            <a:ext cx="1683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▼ビネット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343530-DEE4-732B-6860-5DCE8DB85A86}"/>
              </a:ext>
            </a:extLst>
          </p:cNvPr>
          <p:cNvSpPr txBox="1"/>
          <p:nvPr/>
        </p:nvSpPr>
        <p:spPr>
          <a:xfrm>
            <a:off x="9071444" y="3445261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▼モノクロ</a:t>
            </a:r>
          </a:p>
        </p:txBody>
      </p:sp>
      <p:pic>
        <p:nvPicPr>
          <p:cNvPr id="27" name="図 26" descr="屋内, 建物, 部屋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76605AF-59CA-B477-E782-61F399FC7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42" y="4030696"/>
            <a:ext cx="3476340" cy="1955441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A4C313F-83D5-FB01-2487-F9A584A74B74}"/>
              </a:ext>
            </a:extLst>
          </p:cNvPr>
          <p:cNvSpPr txBox="1"/>
          <p:nvPr/>
        </p:nvSpPr>
        <p:spPr>
          <a:xfrm>
            <a:off x="2759989" y="2224170"/>
            <a:ext cx="6672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参考元にプレイ体験を寄せるために実装しました。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6521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7A30-4F37-38A8-88B7-597B144B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15D76461-0B82-655A-CB80-08785906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3" y="434744"/>
            <a:ext cx="428395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技術紹介⑤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 </a:t>
            </a:r>
            <a:r>
              <a:rPr lang="ja-JP" altLang="en-US" sz="3100" b="1" u="sng" cap="none" dirty="0">
                <a:solidFill>
                  <a:srgbClr val="FFFF00"/>
                </a:solidFill>
              </a:rPr>
              <a:t>外部ファイル化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EE31E5E6-A5EE-39DF-BCEE-F6A2DE542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3" name="図 2" descr="テーブル&#10;&#10;AI 生成コンテンツは誤りを含む可能性があります。">
            <a:extLst>
              <a:ext uri="{FF2B5EF4-FFF2-40B4-BE49-F238E27FC236}">
                <a16:creationId xmlns:a16="http://schemas.microsoft.com/office/drawing/2014/main" id="{E3B821DB-4513-96AD-9E20-B8160C68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3335117"/>
            <a:ext cx="2992076" cy="3143192"/>
          </a:xfrm>
          <a:prstGeom prst="rect">
            <a:avLst/>
          </a:prstGeom>
        </p:spPr>
      </p:pic>
      <p:pic>
        <p:nvPicPr>
          <p:cNvPr id="5" name="図 4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DD7F9C2D-7F17-96E3-A3D9-A3F2E6229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4"/>
          <a:stretch>
            <a:fillRect/>
          </a:stretch>
        </p:blipFill>
        <p:spPr>
          <a:xfrm>
            <a:off x="5684924" y="3303987"/>
            <a:ext cx="4371711" cy="1446518"/>
          </a:xfrm>
          <a:prstGeom prst="rect">
            <a:avLst/>
          </a:prstGeom>
        </p:spPr>
      </p:pic>
      <p:pic>
        <p:nvPicPr>
          <p:cNvPr id="7" name="図 6" descr="グラフ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D05FA52-69C4-63A1-5708-6F0F43F362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8989"/>
          <a:stretch>
            <a:fillRect/>
          </a:stretch>
        </p:blipFill>
        <p:spPr>
          <a:xfrm>
            <a:off x="5689159" y="5204892"/>
            <a:ext cx="4475391" cy="128150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1019D1-94FE-D477-57AD-60DD114DE83B}"/>
              </a:ext>
            </a:extLst>
          </p:cNvPr>
          <p:cNvSpPr txBox="1"/>
          <p:nvPr/>
        </p:nvSpPr>
        <p:spPr>
          <a:xfrm>
            <a:off x="2866904" y="293465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▼アニメーション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264138-534F-2D0D-83E4-59E4300DD4A8}"/>
              </a:ext>
            </a:extLst>
          </p:cNvPr>
          <p:cNvSpPr txBox="1"/>
          <p:nvPr/>
        </p:nvSpPr>
        <p:spPr>
          <a:xfrm>
            <a:off x="7432197" y="29346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▼攻撃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F8D6C7-3938-72EF-1D7E-CCB3F540850B}"/>
              </a:ext>
            </a:extLst>
          </p:cNvPr>
          <p:cNvSpPr txBox="1"/>
          <p:nvPr/>
        </p:nvSpPr>
        <p:spPr>
          <a:xfrm>
            <a:off x="6952067" y="479746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▼各ステージ情報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321906-DFB9-0DC6-88F0-494F4F57B048}"/>
              </a:ext>
            </a:extLst>
          </p:cNvPr>
          <p:cNvSpPr txBox="1"/>
          <p:nvPr/>
        </p:nvSpPr>
        <p:spPr>
          <a:xfrm>
            <a:off x="1017316" y="1276301"/>
            <a:ext cx="99245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rgbClr val="FFC000"/>
                </a:solidFill>
              </a:rPr>
              <a:t>キャラクターの座標・大きさ・向き</a:t>
            </a:r>
            <a:r>
              <a:rPr kumimoji="1" lang="ja-JP" altLang="en-US" sz="2400" dirty="0"/>
              <a:t>や</a:t>
            </a:r>
            <a:r>
              <a:rPr kumimoji="1" lang="ja-JP" altLang="en-US" sz="2800" dirty="0">
                <a:solidFill>
                  <a:srgbClr val="FFC000"/>
                </a:solidFill>
              </a:rPr>
              <a:t>攻撃</a:t>
            </a:r>
            <a:r>
              <a:rPr kumimoji="1" lang="ja-JP" altLang="en-US" sz="2400" dirty="0"/>
              <a:t>、</a:t>
            </a:r>
            <a:r>
              <a:rPr kumimoji="1" lang="ja-JP" altLang="en-US" sz="2800" dirty="0">
                <a:solidFill>
                  <a:srgbClr val="FFC000"/>
                </a:solidFill>
              </a:rPr>
              <a:t>アニメーション情報</a:t>
            </a:r>
            <a:r>
              <a:rPr kumimoji="1" lang="ja-JP" altLang="en-US" sz="2400" dirty="0"/>
              <a:t>などを</a:t>
            </a:r>
            <a:endParaRPr kumimoji="1" lang="en-US" altLang="ja-JP" sz="2400" dirty="0"/>
          </a:p>
          <a:p>
            <a:pPr algn="ctr"/>
            <a:r>
              <a:rPr kumimoji="1" lang="ja-JP" altLang="en-US" sz="2800" dirty="0">
                <a:solidFill>
                  <a:srgbClr val="FF0000"/>
                </a:solidFill>
              </a:rPr>
              <a:t>外部ファイル</a:t>
            </a:r>
            <a:r>
              <a:rPr kumimoji="1" lang="ja-JP" altLang="en-US" sz="2400" dirty="0"/>
              <a:t>で管理しました。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これによって調整や敵キャラの量産が</a:t>
            </a:r>
            <a:r>
              <a:rPr kumimoji="1" lang="ja-JP" altLang="en-US" sz="2800" dirty="0">
                <a:solidFill>
                  <a:srgbClr val="FFC000"/>
                </a:solidFill>
              </a:rPr>
              <a:t>効率よく</a:t>
            </a:r>
            <a:r>
              <a:rPr kumimoji="1" lang="ja-JP" altLang="en-US" sz="2400" dirty="0"/>
              <a:t>行えるようになりました。</a:t>
            </a:r>
          </a:p>
        </p:txBody>
      </p:sp>
    </p:spTree>
    <p:extLst>
      <p:ext uri="{BB962C8B-B14F-4D97-AF65-F5344CB8AC3E}">
        <p14:creationId xmlns:p14="http://schemas.microsoft.com/office/powerpoint/2010/main" val="154034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7A96E-8855-4324-EF37-1CC89641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7676A90D-46F2-B2D1-7617-51BC1429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3" y="434744"/>
            <a:ext cx="428395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技術紹介⑥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カメラの挙動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4F189FBF-8CA0-A7C9-92FD-F3404BD5B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B92F8307-F7ED-6B13-6B81-6CA67109E464}"/>
              </a:ext>
            </a:extLst>
          </p:cNvPr>
          <p:cNvGrpSpPr/>
          <p:nvPr/>
        </p:nvGrpSpPr>
        <p:grpSpPr>
          <a:xfrm>
            <a:off x="1045635" y="3126014"/>
            <a:ext cx="10100730" cy="3297242"/>
            <a:chOff x="1314450" y="3146941"/>
            <a:chExt cx="10100730" cy="3297242"/>
          </a:xfrm>
        </p:grpSpPr>
        <p:pic>
          <p:nvPicPr>
            <p:cNvPr id="4" name="図 3" descr="おもちゃ, 座る, 男, テーブル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43E5003-BA6F-762E-9883-908DB8F62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358" y="3659907"/>
              <a:ext cx="4949822" cy="2784275"/>
            </a:xfrm>
            <a:prstGeom prst="rect">
              <a:avLst/>
            </a:prstGeom>
          </p:spPr>
        </p:pic>
        <p:pic>
          <p:nvPicPr>
            <p:cNvPr id="9" name="図 8" descr="建物, 雪, 屋外, スキー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699287F-BE09-BA07-296D-8FC8FD0CA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50" y="3659907"/>
              <a:ext cx="4949824" cy="2784276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16A76A7A-CF9C-5165-2E1E-2A59A1DFA190}"/>
                </a:ext>
              </a:extLst>
            </p:cNvPr>
            <p:cNvSpPr txBox="1"/>
            <p:nvPr/>
          </p:nvSpPr>
          <p:spPr>
            <a:xfrm>
              <a:off x="2199824" y="3146941"/>
              <a:ext cx="3179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▼プレイヤーと高さが近い場合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4BE8F03-9A71-2DB9-7C3F-D1C20DDBBD45}"/>
                </a:ext>
              </a:extLst>
            </p:cNvPr>
            <p:cNvSpPr txBox="1"/>
            <p:nvPr/>
          </p:nvSpPr>
          <p:spPr>
            <a:xfrm>
              <a:off x="7572747" y="3146941"/>
              <a:ext cx="273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▼プレイヤーより高い場合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59CC07-94F8-BC34-3BC5-ED335D8701A2}"/>
              </a:ext>
            </a:extLst>
          </p:cNvPr>
          <p:cNvSpPr txBox="1"/>
          <p:nvPr/>
        </p:nvSpPr>
        <p:spPr>
          <a:xfrm>
            <a:off x="478917" y="1390084"/>
            <a:ext cx="11146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u"/>
            </a:pPr>
            <a:r>
              <a:rPr kumimoji="1" lang="ja-JP" altLang="en-US" sz="2000" dirty="0">
                <a:solidFill>
                  <a:srgbClr val="FFC000"/>
                </a:solidFill>
              </a:rPr>
              <a:t>敵との高さの差だけカメラを引く</a:t>
            </a:r>
            <a:r>
              <a:rPr kumimoji="1" lang="ja-JP" altLang="en-US" dirty="0"/>
              <a:t>ことでプレイヤーと敵が移るようにしました。</a:t>
            </a:r>
            <a:br>
              <a:rPr kumimoji="1" lang="en-US" altLang="ja-JP" dirty="0"/>
            </a:br>
            <a:endParaRPr kumimoji="1" lang="en-US" altLang="ja-JP" dirty="0"/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u"/>
            </a:pPr>
            <a:r>
              <a:rPr kumimoji="1" lang="ja-JP" altLang="en-US" dirty="0"/>
              <a:t>カメラとプレイヤーの間に</a:t>
            </a:r>
            <a:r>
              <a:rPr kumimoji="1" lang="ja-JP" altLang="en-US" sz="2000" dirty="0">
                <a:solidFill>
                  <a:srgbClr val="FFC000"/>
                </a:solidFill>
              </a:rPr>
              <a:t>壁や床があった場合カメラが埋まらないように</a:t>
            </a:r>
            <a:r>
              <a:rPr kumimoji="1" lang="ja-JP" altLang="en-US" dirty="0"/>
              <a:t>移動する。</a:t>
            </a:r>
            <a:br>
              <a:rPr kumimoji="1" lang="en-US" altLang="ja-JP" dirty="0"/>
            </a:br>
            <a:endParaRPr kumimoji="1" lang="en-US" altLang="ja-JP" dirty="0"/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u"/>
            </a:pPr>
            <a:r>
              <a:rPr kumimoji="1" lang="ja-JP" altLang="en-US" dirty="0"/>
              <a:t>ロックオンターゲットを右ステックで切り替える際に</a:t>
            </a:r>
            <a:r>
              <a:rPr kumimoji="1" lang="ja-JP" altLang="en-US" sz="2000" dirty="0">
                <a:solidFill>
                  <a:srgbClr val="FFC000"/>
                </a:solidFill>
              </a:rPr>
              <a:t>レイキャストでその方向の敵を新たなターゲット</a:t>
            </a:r>
            <a:r>
              <a:rPr kumimoji="1" lang="ja-JP" altLang="en-US" dirty="0"/>
              <a:t>にする。</a:t>
            </a:r>
          </a:p>
        </p:txBody>
      </p:sp>
    </p:spTree>
    <p:extLst>
      <p:ext uri="{BB962C8B-B14F-4D97-AF65-F5344CB8AC3E}">
        <p14:creationId xmlns:p14="http://schemas.microsoft.com/office/powerpoint/2010/main" val="76634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64BC2-2728-4F91-5523-CEC80CBE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BBEBC215-A161-E59F-2791-819D8123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3" y="434744"/>
            <a:ext cx="428395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作品総括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FCD1819D-224F-52B5-11C9-A16BB7F6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5CC1B4-41BF-202A-3B8C-5D0D731365B9}"/>
              </a:ext>
            </a:extLst>
          </p:cNvPr>
          <p:cNvSpPr txBox="1"/>
          <p:nvPr/>
        </p:nvSpPr>
        <p:spPr>
          <a:xfrm>
            <a:off x="1607431" y="1243946"/>
            <a:ext cx="8977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まだまだ</a:t>
            </a:r>
            <a:r>
              <a:rPr kumimoji="1" lang="ja-JP" altLang="en-US" sz="6600" dirty="0">
                <a:solidFill>
                  <a:srgbClr val="FF0000"/>
                </a:solidFill>
              </a:rPr>
              <a:t>戦闘の要素が少ない</a:t>
            </a:r>
            <a:endParaRPr kumimoji="1"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CBC71C-14F9-BDAB-C3AC-34C37D90ECA6}"/>
              </a:ext>
            </a:extLst>
          </p:cNvPr>
          <p:cNvSpPr txBox="1"/>
          <p:nvPr/>
        </p:nvSpPr>
        <p:spPr>
          <a:xfrm>
            <a:off x="1607431" y="2781829"/>
            <a:ext cx="4347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上記の問題を解決するためには</a:t>
            </a:r>
            <a:endParaRPr kumimoji="1" lang="en-US" altLang="ja-JP" sz="2400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FF176D8-A740-C2E6-42FF-D260CA2D86F8}"/>
              </a:ext>
            </a:extLst>
          </p:cNvPr>
          <p:cNvGrpSpPr/>
          <p:nvPr/>
        </p:nvGrpSpPr>
        <p:grpSpPr>
          <a:xfrm>
            <a:off x="2659001" y="3429000"/>
            <a:ext cx="6873998" cy="2614099"/>
            <a:chOff x="3953425" y="3706030"/>
            <a:chExt cx="5556703" cy="1728351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D80FA4F-F62B-A306-77C8-0F0F52A619C7}"/>
                </a:ext>
              </a:extLst>
            </p:cNvPr>
            <p:cNvSpPr txBox="1"/>
            <p:nvPr/>
          </p:nvSpPr>
          <p:spPr>
            <a:xfrm>
              <a:off x="3953425" y="3706030"/>
              <a:ext cx="4846597" cy="38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 dirty="0">
                  <a:solidFill>
                    <a:srgbClr val="FFC000"/>
                  </a:solidFill>
                </a:rPr>
                <a:t>プレイヤーの攻撃手段を増やす</a:t>
              </a:r>
              <a:endParaRPr kumimoji="1" lang="en-US" altLang="ja-JP" sz="3200" dirty="0">
                <a:solidFill>
                  <a:srgbClr val="FFC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3049DD9-91C3-39A2-82F1-87C4A3A5BD71}"/>
                </a:ext>
              </a:extLst>
            </p:cNvPr>
            <p:cNvSpPr txBox="1"/>
            <p:nvPr/>
          </p:nvSpPr>
          <p:spPr>
            <a:xfrm>
              <a:off x="3953425" y="4376889"/>
              <a:ext cx="5556703" cy="38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 dirty="0">
                  <a:solidFill>
                    <a:srgbClr val="FFC000"/>
                  </a:solidFill>
                </a:rPr>
                <a:t>プレイヤーのアクションに合わせた敵</a:t>
              </a:r>
              <a:endParaRPr kumimoji="1" lang="en-US" altLang="ja-JP" sz="3200" dirty="0">
                <a:solidFill>
                  <a:srgbClr val="FFC000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7379FFC-5588-04B6-2DF2-33A709827C47}"/>
                </a:ext>
              </a:extLst>
            </p:cNvPr>
            <p:cNvSpPr txBox="1"/>
            <p:nvPr/>
          </p:nvSpPr>
          <p:spPr>
            <a:xfrm>
              <a:off x="3953425" y="5047748"/>
              <a:ext cx="4968404" cy="38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 dirty="0">
                  <a:solidFill>
                    <a:srgbClr val="FFC000"/>
                  </a:solidFill>
                </a:rPr>
                <a:t>ステージギミックに合わせた戦闘</a:t>
              </a:r>
              <a:endParaRPr kumimoji="1" lang="en-US" altLang="ja-JP" sz="32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78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DF8EC-4689-84D5-2B25-877BED15A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D292AB-3C4E-88CF-8F8B-20BA38510334}"/>
              </a:ext>
            </a:extLst>
          </p:cNvPr>
          <p:cNvSpPr txBox="1"/>
          <p:nvPr/>
        </p:nvSpPr>
        <p:spPr>
          <a:xfrm>
            <a:off x="5459709" y="4050264"/>
            <a:ext cx="5700416" cy="14128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66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その他の制作物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04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221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図 1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B99CC76A-11EB-22BC-7CC3-55916C34F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r="3048" b="2"/>
          <a:stretch>
            <a:fillRect/>
          </a:stretch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9" name="図 8" descr="食品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F8BB36F-3175-EFB0-0E07-D2485AF83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2" r="13784" b="-2"/>
          <a:stretch>
            <a:fillRect/>
          </a:stretch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303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図 6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A0836E60-8F82-32FF-6462-7F95B6E05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9" r="23349" b="-2"/>
          <a:stretch>
            <a:fillRect/>
          </a:stretch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4" name="図 3" descr="テーブル, 写真, 座る, 異な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83FB697-3FED-DCA0-CD54-D353C4D1E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 r="20790" b="2"/>
          <a:stretch>
            <a:fillRect/>
          </a:stretch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58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EACBB-3B2C-CE61-F8E2-EB57C8D6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F2D6BB01-5C5D-2042-99FD-3D26111F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個人製作①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E51EA55-7035-EE6E-8A9B-E586D6895276}"/>
              </a:ext>
            </a:extLst>
          </p:cNvPr>
          <p:cNvSpPr txBox="1"/>
          <p:nvPr/>
        </p:nvSpPr>
        <p:spPr>
          <a:xfrm>
            <a:off x="741336" y="10822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DFCA58-2903-2A9A-0B80-B8977F886458}"/>
              </a:ext>
            </a:extLst>
          </p:cNvPr>
          <p:cNvSpPr txBox="1"/>
          <p:nvPr/>
        </p:nvSpPr>
        <p:spPr>
          <a:xfrm>
            <a:off x="1917592" y="1058957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b="1" dirty="0"/>
              <a:t>BRAVE BLADE</a:t>
            </a:r>
            <a:endParaRPr kumimoji="1" lang="ja-JP" altLang="en-US" sz="16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6280E3-0D06-6CEB-7A5F-B36C4FF6EEF0}"/>
              </a:ext>
            </a:extLst>
          </p:cNvPr>
          <p:cNvSpPr txBox="1"/>
          <p:nvPr/>
        </p:nvSpPr>
        <p:spPr>
          <a:xfrm>
            <a:off x="741336" y="14094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777716-6BE1-576F-33E6-DA0668CCF96D}"/>
              </a:ext>
            </a:extLst>
          </p:cNvPr>
          <p:cNvSpPr txBox="1"/>
          <p:nvPr/>
        </p:nvSpPr>
        <p:spPr>
          <a:xfrm>
            <a:off x="741336" y="173658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4B4F215-E675-DCD4-D69B-16FB4BB0B940}"/>
              </a:ext>
            </a:extLst>
          </p:cNvPr>
          <p:cNvSpPr txBox="1"/>
          <p:nvPr/>
        </p:nvSpPr>
        <p:spPr>
          <a:xfrm>
            <a:off x="741336" y="2390946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58BCA0E-7DB6-097D-B660-3F8FF8630504}"/>
              </a:ext>
            </a:extLst>
          </p:cNvPr>
          <p:cNvSpPr txBox="1"/>
          <p:nvPr/>
        </p:nvSpPr>
        <p:spPr>
          <a:xfrm>
            <a:off x="1917592" y="1389300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C7824F-0820-934E-F2EC-91FD5D33A5ED}"/>
              </a:ext>
            </a:extLst>
          </p:cNvPr>
          <p:cNvSpPr txBox="1"/>
          <p:nvPr/>
        </p:nvSpPr>
        <p:spPr>
          <a:xfrm>
            <a:off x="1917592" y="1719643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dirty="0" err="1"/>
              <a:t>DxLib</a:t>
            </a:r>
            <a:r>
              <a:rPr kumimoji="1" lang="en-US" altLang="ja-JP" sz="1600" dirty="0"/>
              <a:t>/</a:t>
            </a:r>
            <a:r>
              <a:rPr lang="en-US" altLang="ja-JP" sz="1600" dirty="0"/>
              <a:t>Visual Studio 2022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BB45CC4-1594-7FA9-21EF-BCDD8B1BCA16}"/>
              </a:ext>
            </a:extLst>
          </p:cNvPr>
          <p:cNvSpPr txBox="1"/>
          <p:nvPr/>
        </p:nvSpPr>
        <p:spPr>
          <a:xfrm>
            <a:off x="1917592" y="2380329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6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9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4186A3B-0876-8099-A024-4CDE7AE9D348}"/>
              </a:ext>
            </a:extLst>
          </p:cNvPr>
          <p:cNvSpPr txBox="1"/>
          <p:nvPr/>
        </p:nvSpPr>
        <p:spPr>
          <a:xfrm>
            <a:off x="741336" y="206376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198D6E3-8A83-FA93-E30D-853991ADFA82}"/>
              </a:ext>
            </a:extLst>
          </p:cNvPr>
          <p:cNvSpPr txBox="1"/>
          <p:nvPr/>
        </p:nvSpPr>
        <p:spPr>
          <a:xfrm>
            <a:off x="1917592" y="2049986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C++</a:t>
            </a:r>
            <a:endParaRPr kumimoji="1" lang="ja-JP" altLang="en-US" sz="1600" b="1" dirty="0"/>
          </a:p>
        </p:txBody>
      </p:sp>
      <p:pic>
        <p:nvPicPr>
          <p:cNvPr id="18" name="図 1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74B0FECA-A1D5-7BC3-9187-611C4F9E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2" y="980844"/>
            <a:ext cx="4346975" cy="2438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 descr="テキスト, 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6B530EFC-CB26-0CFD-A6CE-1EB3C2875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16" y="404100"/>
            <a:ext cx="2859334" cy="1429667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05787C8-EDEE-323B-C3D0-3676C6A1489B}"/>
              </a:ext>
            </a:extLst>
          </p:cNvPr>
          <p:cNvSpPr txBox="1"/>
          <p:nvPr/>
        </p:nvSpPr>
        <p:spPr>
          <a:xfrm>
            <a:off x="738860" y="277568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5837620-AFAC-53C0-6C0A-EC914328B5B7}"/>
              </a:ext>
            </a:extLst>
          </p:cNvPr>
          <p:cNvSpPr txBox="1"/>
          <p:nvPr/>
        </p:nvSpPr>
        <p:spPr>
          <a:xfrm>
            <a:off x="722529" y="3105361"/>
            <a:ext cx="313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クラス設計の大事さ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敵の挙動</a:t>
            </a:r>
          </a:p>
        </p:txBody>
      </p:sp>
      <p:pic>
        <p:nvPicPr>
          <p:cNvPr id="43" name="図 42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EF9414D7-FE9F-D833-F415-4F32F363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02" y="3856432"/>
            <a:ext cx="4235044" cy="2382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1F15A85-DF5F-0487-854A-3FC11ED98791}"/>
              </a:ext>
            </a:extLst>
          </p:cNvPr>
          <p:cNvSpPr txBox="1"/>
          <p:nvPr/>
        </p:nvSpPr>
        <p:spPr>
          <a:xfrm>
            <a:off x="6611089" y="371340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CE205E2-60D2-271A-0A4C-FD0FE28E97F7}"/>
              </a:ext>
            </a:extLst>
          </p:cNvPr>
          <p:cNvSpPr txBox="1"/>
          <p:nvPr/>
        </p:nvSpPr>
        <p:spPr>
          <a:xfrm>
            <a:off x="7787345" y="3690136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b="1" dirty="0" err="1"/>
              <a:t>ColorfulFighter</a:t>
            </a:r>
            <a:endParaRPr kumimoji="1" lang="ja-JP" altLang="en-US" sz="1600" b="1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F57272A3-23F0-86AA-E80B-1903D16C15E2}"/>
              </a:ext>
            </a:extLst>
          </p:cNvPr>
          <p:cNvSpPr txBox="1"/>
          <p:nvPr/>
        </p:nvSpPr>
        <p:spPr>
          <a:xfrm>
            <a:off x="6611089" y="4040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3884904-DD81-6940-FDD2-64CA7EB4C19F}"/>
              </a:ext>
            </a:extLst>
          </p:cNvPr>
          <p:cNvSpPr txBox="1"/>
          <p:nvPr/>
        </p:nvSpPr>
        <p:spPr>
          <a:xfrm>
            <a:off x="6611089" y="436776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2BC0E00-F8A9-D2DB-1291-2FEE352849CF}"/>
              </a:ext>
            </a:extLst>
          </p:cNvPr>
          <p:cNvSpPr txBox="1"/>
          <p:nvPr/>
        </p:nvSpPr>
        <p:spPr>
          <a:xfrm>
            <a:off x="6611089" y="50221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2568D7D-94F9-5459-60A3-A456CD70353B}"/>
              </a:ext>
            </a:extLst>
          </p:cNvPr>
          <p:cNvSpPr txBox="1"/>
          <p:nvPr/>
        </p:nvSpPr>
        <p:spPr>
          <a:xfrm>
            <a:off x="7787345" y="402047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2D</a:t>
            </a:r>
            <a:r>
              <a:rPr kumimoji="1" lang="ja-JP" altLang="en-US" sz="1600" dirty="0"/>
              <a:t>対戦格闘</a:t>
            </a:r>
            <a:endParaRPr kumimoji="1" lang="ja-JP" altLang="en-US" sz="1600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61C7059-7155-C02D-2F82-64FDF06D0A29}"/>
              </a:ext>
            </a:extLst>
          </p:cNvPr>
          <p:cNvSpPr txBox="1"/>
          <p:nvPr/>
        </p:nvSpPr>
        <p:spPr>
          <a:xfrm>
            <a:off x="7787345" y="4350822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dirty="0" err="1"/>
              <a:t>DxLib</a:t>
            </a:r>
            <a:r>
              <a:rPr kumimoji="1" lang="en-US" altLang="ja-JP" sz="1600" dirty="0"/>
              <a:t>/</a:t>
            </a:r>
            <a:r>
              <a:rPr lang="en-US" altLang="ja-JP" sz="1600" dirty="0"/>
              <a:t>Visual Studio 2022</a:t>
            </a:r>
            <a:endParaRPr kumimoji="1" lang="ja-JP" altLang="en-US" sz="16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20ED074-FE20-3E5B-0DEC-9514AC2AAA25}"/>
              </a:ext>
            </a:extLst>
          </p:cNvPr>
          <p:cNvSpPr txBox="1"/>
          <p:nvPr/>
        </p:nvSpPr>
        <p:spPr>
          <a:xfrm>
            <a:off x="7787345" y="5011508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11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2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CD7216A-3D4D-689F-9A28-ABCC25AD0C1C}"/>
              </a:ext>
            </a:extLst>
          </p:cNvPr>
          <p:cNvSpPr txBox="1"/>
          <p:nvPr/>
        </p:nvSpPr>
        <p:spPr>
          <a:xfrm>
            <a:off x="6611089" y="46949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21D6593-687C-0D92-04D6-5C460F901919}"/>
              </a:ext>
            </a:extLst>
          </p:cNvPr>
          <p:cNvSpPr txBox="1"/>
          <p:nvPr/>
        </p:nvSpPr>
        <p:spPr>
          <a:xfrm>
            <a:off x="7787345" y="468116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C++</a:t>
            </a:r>
            <a:endParaRPr kumimoji="1" lang="ja-JP" altLang="en-US" sz="1600" b="1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1A28E36-F20E-E37F-71A7-EF2B80D973F6}"/>
              </a:ext>
            </a:extLst>
          </p:cNvPr>
          <p:cNvSpPr txBox="1"/>
          <p:nvPr/>
        </p:nvSpPr>
        <p:spPr>
          <a:xfrm>
            <a:off x="6608613" y="5406859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5C4E880-CCF4-23CB-5CAB-24C517334168}"/>
              </a:ext>
            </a:extLst>
          </p:cNvPr>
          <p:cNvSpPr txBox="1"/>
          <p:nvPr/>
        </p:nvSpPr>
        <p:spPr>
          <a:xfrm>
            <a:off x="6592282" y="5736540"/>
            <a:ext cx="474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ステートパターンを使ったプレイヤーの状態遷移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対戦ゲームのバランス調整の難しさ</a:t>
            </a:r>
          </a:p>
        </p:txBody>
      </p:sp>
      <p:pic>
        <p:nvPicPr>
          <p:cNvPr id="57" name="図 56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93E58216-F908-1B23-7163-13F9973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691" y="3357144"/>
            <a:ext cx="2359793" cy="11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6914B-9EAC-B819-6460-6940BDC8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FA4D2E7B-0E45-29D0-AF22-0284119F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個人製作②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596350-BDC6-7244-A856-98D3BAD32C7B}"/>
              </a:ext>
            </a:extLst>
          </p:cNvPr>
          <p:cNvSpPr txBox="1"/>
          <p:nvPr/>
        </p:nvSpPr>
        <p:spPr>
          <a:xfrm>
            <a:off x="741336" y="10822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3E246B-AB27-8A8F-B471-9E4CAC26AA02}"/>
              </a:ext>
            </a:extLst>
          </p:cNvPr>
          <p:cNvSpPr txBox="1"/>
          <p:nvPr/>
        </p:nvSpPr>
        <p:spPr>
          <a:xfrm>
            <a:off x="1917592" y="1058957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ハンバーガーランナー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37967F-DEB2-2D2C-6560-8C03B178483A}"/>
              </a:ext>
            </a:extLst>
          </p:cNvPr>
          <p:cNvSpPr txBox="1"/>
          <p:nvPr/>
        </p:nvSpPr>
        <p:spPr>
          <a:xfrm>
            <a:off x="741336" y="14094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5B4CFB-8832-DAA4-4A09-B68BC0C74790}"/>
              </a:ext>
            </a:extLst>
          </p:cNvPr>
          <p:cNvSpPr txBox="1"/>
          <p:nvPr/>
        </p:nvSpPr>
        <p:spPr>
          <a:xfrm>
            <a:off x="741336" y="173658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CA0FD8-03AC-FF05-C64E-24D93C18296A}"/>
              </a:ext>
            </a:extLst>
          </p:cNvPr>
          <p:cNvSpPr txBox="1"/>
          <p:nvPr/>
        </p:nvSpPr>
        <p:spPr>
          <a:xfrm>
            <a:off x="741336" y="2390946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AE10AA-5129-17D1-98D7-FA9B8D1BC8A5}"/>
              </a:ext>
            </a:extLst>
          </p:cNvPr>
          <p:cNvSpPr txBox="1"/>
          <p:nvPr/>
        </p:nvSpPr>
        <p:spPr>
          <a:xfrm>
            <a:off x="1917592" y="1389300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ランアクション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2DC8513-C9DA-ED4C-8841-F97F067DCDCA}"/>
              </a:ext>
            </a:extLst>
          </p:cNvPr>
          <p:cNvSpPr txBox="1"/>
          <p:nvPr/>
        </p:nvSpPr>
        <p:spPr>
          <a:xfrm>
            <a:off x="1917592" y="1719643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A1EEEAE-4E02-83E9-4CBB-93CD79F93405}"/>
              </a:ext>
            </a:extLst>
          </p:cNvPr>
          <p:cNvSpPr txBox="1"/>
          <p:nvPr/>
        </p:nvSpPr>
        <p:spPr>
          <a:xfrm>
            <a:off x="1917592" y="2380329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7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9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B216CF-EE25-3B45-22C4-8BF6231A37CC}"/>
              </a:ext>
            </a:extLst>
          </p:cNvPr>
          <p:cNvSpPr txBox="1"/>
          <p:nvPr/>
        </p:nvSpPr>
        <p:spPr>
          <a:xfrm>
            <a:off x="741336" y="206376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753C3FC-5ADC-159E-7D98-7CED031ACF8F}"/>
              </a:ext>
            </a:extLst>
          </p:cNvPr>
          <p:cNvSpPr txBox="1"/>
          <p:nvPr/>
        </p:nvSpPr>
        <p:spPr>
          <a:xfrm>
            <a:off x="1917592" y="2049986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EBB2455-DD21-7902-1D0B-3CEBE941BE5D}"/>
              </a:ext>
            </a:extLst>
          </p:cNvPr>
          <p:cNvSpPr txBox="1"/>
          <p:nvPr/>
        </p:nvSpPr>
        <p:spPr>
          <a:xfrm>
            <a:off x="738860" y="277568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86C39EB-9F6C-2469-D903-E0893AFE4714}"/>
              </a:ext>
            </a:extLst>
          </p:cNvPr>
          <p:cNvSpPr txBox="1"/>
          <p:nvPr/>
        </p:nvSpPr>
        <p:spPr>
          <a:xfrm>
            <a:off x="722529" y="3105361"/>
            <a:ext cx="3332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ゲームを作る楽しさ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人にプレイしてもらうことの大事さ</a:t>
            </a:r>
            <a:endParaRPr kumimoji="1" lang="en-US" altLang="ja-JP" sz="16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E5B85B4-62F9-E806-D5D4-421B6CEA03F1}"/>
              </a:ext>
            </a:extLst>
          </p:cNvPr>
          <p:cNvSpPr txBox="1"/>
          <p:nvPr/>
        </p:nvSpPr>
        <p:spPr>
          <a:xfrm>
            <a:off x="6611089" y="371340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1C03307-9BC3-8EDC-9FD8-F5F369DE31E5}"/>
              </a:ext>
            </a:extLst>
          </p:cNvPr>
          <p:cNvSpPr txBox="1"/>
          <p:nvPr/>
        </p:nvSpPr>
        <p:spPr>
          <a:xfrm>
            <a:off x="7787344" y="3690136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物理系スナイパー　井上ラビット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BF4F0FD-06D9-98C7-AAAE-31AE488B82C0}"/>
              </a:ext>
            </a:extLst>
          </p:cNvPr>
          <p:cNvSpPr txBox="1"/>
          <p:nvPr/>
        </p:nvSpPr>
        <p:spPr>
          <a:xfrm>
            <a:off x="6611089" y="4040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6F7716C-A987-4632-ADF9-CF983F22AA30}"/>
              </a:ext>
            </a:extLst>
          </p:cNvPr>
          <p:cNvSpPr txBox="1"/>
          <p:nvPr/>
        </p:nvSpPr>
        <p:spPr>
          <a:xfrm>
            <a:off x="6611089" y="436776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834BBC7-4CD4-649A-7E6F-D6520FA261B4}"/>
              </a:ext>
            </a:extLst>
          </p:cNvPr>
          <p:cNvSpPr txBox="1"/>
          <p:nvPr/>
        </p:nvSpPr>
        <p:spPr>
          <a:xfrm>
            <a:off x="6611089" y="50221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97D8AC1-69D3-1236-E86C-1FA954400749}"/>
              </a:ext>
            </a:extLst>
          </p:cNvPr>
          <p:cNvSpPr txBox="1"/>
          <p:nvPr/>
        </p:nvSpPr>
        <p:spPr>
          <a:xfrm>
            <a:off x="7787345" y="402047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アクション</a:t>
            </a:r>
            <a:endParaRPr kumimoji="1" lang="ja-JP" altLang="en-US" sz="1600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30116C2-102D-F6A2-B068-946F18F16357}"/>
              </a:ext>
            </a:extLst>
          </p:cNvPr>
          <p:cNvSpPr txBox="1"/>
          <p:nvPr/>
        </p:nvSpPr>
        <p:spPr>
          <a:xfrm>
            <a:off x="7787345" y="4350822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dirty="0" err="1"/>
              <a:t>DxLib</a:t>
            </a:r>
            <a:r>
              <a:rPr kumimoji="1" lang="en-US" altLang="ja-JP" sz="1600" dirty="0"/>
              <a:t>/</a:t>
            </a:r>
            <a:r>
              <a:rPr lang="en-US" altLang="ja-JP" sz="1600" dirty="0"/>
              <a:t>Visual Studio 2022</a:t>
            </a:r>
            <a:endParaRPr kumimoji="1" lang="ja-JP" altLang="en-US" sz="16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B7CFFC9-50BA-F34B-9A57-5BFEBC6782A2}"/>
              </a:ext>
            </a:extLst>
          </p:cNvPr>
          <p:cNvSpPr txBox="1"/>
          <p:nvPr/>
        </p:nvSpPr>
        <p:spPr>
          <a:xfrm>
            <a:off x="7787345" y="5011508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3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8E3FA1-4AB3-DA2A-3E37-C7414952BF92}"/>
              </a:ext>
            </a:extLst>
          </p:cNvPr>
          <p:cNvSpPr txBox="1"/>
          <p:nvPr/>
        </p:nvSpPr>
        <p:spPr>
          <a:xfrm>
            <a:off x="6611089" y="46949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C86950D-5405-0937-4365-200644292F5C}"/>
              </a:ext>
            </a:extLst>
          </p:cNvPr>
          <p:cNvSpPr txBox="1"/>
          <p:nvPr/>
        </p:nvSpPr>
        <p:spPr>
          <a:xfrm>
            <a:off x="7787345" y="468116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C++</a:t>
            </a:r>
            <a:endParaRPr kumimoji="1" lang="ja-JP" altLang="en-US" sz="1600" b="1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1B0C1BA-D8EC-02D9-3130-5EB478819255}"/>
              </a:ext>
            </a:extLst>
          </p:cNvPr>
          <p:cNvSpPr txBox="1"/>
          <p:nvPr/>
        </p:nvSpPr>
        <p:spPr>
          <a:xfrm>
            <a:off x="6608613" y="5406859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F5B24D9-0927-5DD2-1726-A0C79CFF17A9}"/>
              </a:ext>
            </a:extLst>
          </p:cNvPr>
          <p:cNvSpPr txBox="1"/>
          <p:nvPr/>
        </p:nvSpPr>
        <p:spPr>
          <a:xfrm>
            <a:off x="6592282" y="5736540"/>
            <a:ext cx="474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/>
              <a:t>3D</a:t>
            </a:r>
            <a:r>
              <a:rPr kumimoji="1" lang="ja-JP" altLang="en-US" sz="1600" dirty="0"/>
              <a:t>モデルを使った制作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/>
              <a:t>3D</a:t>
            </a:r>
            <a:r>
              <a:rPr kumimoji="1" lang="ja-JP" altLang="en-US" sz="1600" dirty="0"/>
              <a:t>カメラの挙動・制御</a:t>
            </a:r>
          </a:p>
        </p:txBody>
      </p:sp>
      <p:pic>
        <p:nvPicPr>
          <p:cNvPr id="17" name="図 16" descr="テーブル, 座る, 男, 記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4C4EFFE-CD4D-8B7C-848D-89CDBC125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37" y="660950"/>
            <a:ext cx="4989645" cy="2806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図 19" descr="食品, テーブル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358F714-E86F-EA36-B0DD-B6F9BA57D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90" b="96469" l="6561" r="96521">
                        <a14:foregroundMark x1="8151" y1="26977" x2="8151" y2="26977"/>
                        <a14:foregroundMark x1="7952" y1="32486" x2="6660" y2="41243"/>
                        <a14:foregroundMark x1="88072" y1="29237" x2="93738" y2="31780"/>
                        <a14:foregroundMark x1="93738" y1="31780" x2="96521" y2="34887"/>
                        <a14:foregroundMark x1="73161" y1="82486" x2="57753" y2="90537"/>
                        <a14:foregroundMark x1="57753" y1="90537" x2="37773" y2="88277"/>
                        <a14:foregroundMark x1="24950" y1="82345" x2="42942" y2="88418"/>
                        <a14:foregroundMark x1="42942" y1="88418" x2="48608" y2="88701"/>
                        <a14:foregroundMark x1="20378" y1="81073" x2="38072" y2="88701"/>
                        <a14:foregroundMark x1="38072" y1="88701" x2="61630" y2="88559"/>
                        <a14:foregroundMark x1="61630" y1="88559" x2="62127" y2="88559"/>
                        <a14:foregroundMark x1="71372" y1="89689" x2="48310" y2="93644"/>
                        <a14:foregroundMark x1="48310" y1="93644" x2="38072" y2="92373"/>
                        <a14:foregroundMark x1="33101" y1="91667" x2="33101" y2="91667"/>
                        <a14:foregroundMark x1="45427" y1="96469" x2="45427" y2="96469"/>
                        <a14:foregroundMark x1="47515" y1="43503" x2="47515" y2="43503"/>
                        <a14:foregroundMark x1="34095" y1="13559" x2="43141" y2="9463"/>
                        <a14:foregroundMark x1="43141" y1="9463" x2="56561" y2="9463"/>
                        <a14:foregroundMark x1="56561" y1="9463" x2="59046" y2="10593"/>
                        <a14:foregroundMark x1="63917" y1="15960" x2="59245" y2="11723"/>
                        <a14:foregroundMark x1="59245" y1="11723" x2="45129" y2="12147"/>
                        <a14:foregroundMark x1="45129" y1="12147" x2="34394" y2="23164"/>
                        <a14:foregroundMark x1="34394" y1="23164" x2="32505" y2="29237"/>
                        <a14:foregroundMark x1="54076" y1="44068" x2="30318" y2="41102"/>
                        <a14:foregroundMark x1="30318" y1="41102" x2="56262" y2="35593"/>
                        <a14:foregroundMark x1="56262" y1="35593" x2="63320" y2="42797"/>
                        <a14:foregroundMark x1="63320" y1="42797" x2="39264" y2="38136"/>
                        <a14:foregroundMark x1="39264" y1="38136" x2="53579" y2="24153"/>
                        <a14:foregroundMark x1="53579" y1="24153" x2="59742" y2="24718"/>
                        <a14:foregroundMark x1="68688" y1="19633" x2="60338" y2="11017"/>
                        <a14:foregroundMark x1="60338" y1="11017" x2="48111" y2="11864"/>
                        <a14:foregroundMark x1="52286" y1="7910" x2="52286" y2="7910"/>
                        <a14:foregroundMark x1="48708" y1="3390" x2="48708" y2="3390"/>
                        <a14:backgroundMark x1="13519" y1="45198" x2="13519" y2="45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487" y="351331"/>
            <a:ext cx="1984474" cy="1396628"/>
          </a:xfrm>
          <a:prstGeom prst="rect">
            <a:avLst/>
          </a:prstGeom>
        </p:spPr>
      </p:pic>
      <p:pic>
        <p:nvPicPr>
          <p:cNvPr id="4" name="図 3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862E60FA-6B2E-A362-3829-50E5785DC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0" y="3797382"/>
            <a:ext cx="4749974" cy="2670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E53A0A42-E2E1-DC9E-40E0-FFD9CA942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19" y="3509183"/>
            <a:ext cx="2382999" cy="13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424-C527-B37E-6387-02B89E231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図 11">
            <a:extLst>
              <a:ext uri="{FF2B5EF4-FFF2-40B4-BE49-F238E27FC236}">
                <a16:creationId xmlns:a16="http://schemas.microsoft.com/office/drawing/2014/main" id="{2175342B-5D5C-A5EA-8B90-B76A4036A6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098" b="27703"/>
          <a:stretch>
            <a:fillRect/>
          </a:stretch>
        </p:blipFill>
        <p:spPr>
          <a:xfrm>
            <a:off x="3178168" y="776839"/>
            <a:ext cx="2949282" cy="21220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8" name="タイトル 1">
            <a:extLst>
              <a:ext uri="{FF2B5EF4-FFF2-40B4-BE49-F238E27FC236}">
                <a16:creationId xmlns:a16="http://schemas.microsoft.com/office/drawing/2014/main" id="{9C48D869-6CAB-0468-DFA9-10D0F64B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434744"/>
            <a:ext cx="534904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自己</a:t>
            </a:r>
            <a:r>
              <a:rPr lang="en-US" altLang="ja-JP" sz="4400" b="1" u="sng" dirty="0">
                <a:solidFill>
                  <a:schemeClr val="tx1"/>
                </a:solidFill>
              </a:rPr>
              <a:t>PR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3" name="図 2" descr="ポーズをとる男女のグループ&#10;&#10;AI 生成コンテンツは誤りを含む可能性があります。">
            <a:extLst>
              <a:ext uri="{FF2B5EF4-FFF2-40B4-BE49-F238E27FC236}">
                <a16:creationId xmlns:a16="http://schemas.microsoft.com/office/drawing/2014/main" id="{F06038F9-03BE-A0AD-5286-EDC65FF020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2225"/>
          <a:stretch>
            <a:fillRect/>
          </a:stretch>
        </p:blipFill>
        <p:spPr>
          <a:xfrm>
            <a:off x="350075" y="3070544"/>
            <a:ext cx="3266367" cy="2435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542E0B8-BF05-8EC4-A17B-77FC54D5F18D}"/>
              </a:ext>
            </a:extLst>
          </p:cNvPr>
          <p:cNvSpPr txBox="1"/>
          <p:nvPr/>
        </p:nvSpPr>
        <p:spPr>
          <a:xfrm>
            <a:off x="608865" y="5764070"/>
            <a:ext cx="4287392" cy="584775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kumimoji="1" lang="ja-JP" altLang="en-US" sz="1600" b="1" dirty="0"/>
              <a:t>高校生限定</a:t>
            </a:r>
            <a:r>
              <a:rPr kumimoji="1" lang="en-US" altLang="ja-JP" sz="1600" b="1" dirty="0"/>
              <a:t>e</a:t>
            </a:r>
            <a:r>
              <a:rPr kumimoji="1" lang="ja-JP" altLang="en-US" sz="1600" b="1" dirty="0"/>
              <a:t>スポーツ大会「</a:t>
            </a:r>
            <a:r>
              <a:rPr kumimoji="1" lang="en-US" altLang="ja-JP" sz="1600" b="1" dirty="0"/>
              <a:t>Stage:0(2022</a:t>
            </a:r>
            <a:r>
              <a:rPr kumimoji="1" lang="ja-JP" altLang="en-US" sz="1600" b="1" dirty="0"/>
              <a:t>年</a:t>
            </a:r>
            <a:r>
              <a:rPr kumimoji="1" lang="en-US" altLang="ja-JP" sz="1600" b="1" dirty="0"/>
              <a:t>)</a:t>
            </a:r>
            <a:r>
              <a:rPr kumimoji="1" lang="ja-JP" altLang="en-US" sz="1600" b="1" dirty="0"/>
              <a:t>」の</a:t>
            </a:r>
            <a:endParaRPr kumimoji="1" lang="en-US" altLang="ja-JP" sz="1600" b="1" dirty="0"/>
          </a:p>
          <a:p>
            <a:pPr algn="ctr"/>
            <a:r>
              <a:rPr kumimoji="1" lang="en-US" altLang="ja-JP" sz="1600" b="1" dirty="0"/>
              <a:t>LOL</a:t>
            </a:r>
            <a:r>
              <a:rPr kumimoji="1" lang="ja-JP" altLang="en-US" sz="1600" b="1" dirty="0"/>
              <a:t>部門で全国出場！！</a:t>
            </a:r>
            <a:endParaRPr kumimoji="1" lang="en-US" altLang="ja-JP" sz="1600" b="1" dirty="0"/>
          </a:p>
        </p:txBody>
      </p:sp>
      <p:pic>
        <p:nvPicPr>
          <p:cNvPr id="6" name="図 5" descr="人, 屋内, グループ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E9C4AC01-5DA8-F2B6-DACC-E0763809F7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9549" y="1815652"/>
            <a:ext cx="5042351" cy="378176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18E753B9-961A-D713-36C0-6ED3A1F47253}"/>
              </a:ext>
            </a:extLst>
          </p:cNvPr>
          <p:cNvGrpSpPr/>
          <p:nvPr/>
        </p:nvGrpSpPr>
        <p:grpSpPr>
          <a:xfrm>
            <a:off x="10295839" y="315848"/>
            <a:ext cx="1298671" cy="1386341"/>
            <a:chOff x="9862705" y="360262"/>
            <a:chExt cx="1958109" cy="1958109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24516C8-518C-18FF-2220-A18803DC22A2}"/>
                </a:ext>
              </a:extLst>
            </p:cNvPr>
            <p:cNvSpPr/>
            <p:nvPr/>
          </p:nvSpPr>
          <p:spPr>
            <a:xfrm>
              <a:off x="9862705" y="360262"/>
              <a:ext cx="1958109" cy="19581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1" name="図 30" descr="アプリケーショ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B527A83-5C40-051B-1A7A-99E3BCC6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9943" y="467500"/>
              <a:ext cx="1743631" cy="1743631"/>
            </a:xfrm>
            <a:prstGeom prst="rect">
              <a:avLst/>
            </a:prstGeom>
          </p:spPr>
        </p:pic>
      </p:grp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F95E163-3D0C-AB60-3531-365AB7D68019}"/>
              </a:ext>
            </a:extLst>
          </p:cNvPr>
          <p:cNvSpPr txBox="1"/>
          <p:nvPr/>
        </p:nvSpPr>
        <p:spPr>
          <a:xfrm>
            <a:off x="7068294" y="5428277"/>
            <a:ext cx="4363516" cy="64633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ja-JP" altLang="en-US" dirty="0"/>
              <a:t>九州学生ゲーム大祭</a:t>
            </a:r>
            <a:r>
              <a:rPr lang="en-US" altLang="ja-JP" dirty="0"/>
              <a:t>(2025)</a:t>
            </a:r>
            <a:r>
              <a:rPr lang="ja-JP" altLang="en-US" dirty="0"/>
              <a:t>では</a:t>
            </a:r>
            <a:endParaRPr lang="en-US" altLang="ja-JP" dirty="0"/>
          </a:p>
          <a:p>
            <a:pPr algn="ctr"/>
            <a:r>
              <a:rPr lang="ja-JP" altLang="en-US" dirty="0"/>
              <a:t>会場アンケート得票数</a:t>
            </a:r>
            <a:r>
              <a:rPr lang="en-US" altLang="ja-JP" dirty="0"/>
              <a:t>2</a:t>
            </a:r>
            <a:r>
              <a:rPr lang="ja-JP" altLang="en-US" dirty="0"/>
              <a:t>位でした！！！</a:t>
            </a:r>
            <a:endParaRPr kumimoji="1" lang="en-US" altLang="ja-JP" sz="1600" b="1" dirty="0"/>
          </a:p>
        </p:txBody>
      </p:sp>
      <p:sp>
        <p:nvSpPr>
          <p:cNvPr id="14" name="吹き出し: 四角形 13">
            <a:extLst>
              <a:ext uri="{FF2B5EF4-FFF2-40B4-BE49-F238E27FC236}">
                <a16:creationId xmlns:a16="http://schemas.microsoft.com/office/drawing/2014/main" id="{478B2053-BF73-49D9-38CD-6F0B1AC63AED}"/>
              </a:ext>
            </a:extLst>
          </p:cNvPr>
          <p:cNvSpPr/>
          <p:nvPr/>
        </p:nvSpPr>
        <p:spPr>
          <a:xfrm>
            <a:off x="350075" y="1385538"/>
            <a:ext cx="2641667" cy="1184215"/>
          </a:xfrm>
          <a:prstGeom prst="wedgeRectCallout">
            <a:avLst>
              <a:gd name="adj1" fmla="val 60634"/>
              <a:gd name="adj2" fmla="val 17485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ja-JP" altLang="en-US" sz="1600" dirty="0"/>
              <a:t>中学生の時はサッカー部で</a:t>
            </a:r>
            <a:endParaRPr kumimoji="1" lang="en-US" altLang="ja-JP" sz="1600" dirty="0"/>
          </a:p>
          <a:p>
            <a:pPr algn="just"/>
            <a:r>
              <a:rPr kumimoji="1" lang="ja-JP" altLang="en-US" sz="1600" dirty="0">
                <a:solidFill>
                  <a:srgbClr val="FF0000"/>
                </a:solidFill>
              </a:rPr>
              <a:t>ゴールキーパー</a:t>
            </a:r>
            <a:r>
              <a:rPr kumimoji="1" lang="ja-JP" altLang="en-US" sz="1600" dirty="0"/>
              <a:t>と</a:t>
            </a:r>
            <a:r>
              <a:rPr kumimoji="1" lang="ja-JP" altLang="en-US" sz="1600" dirty="0">
                <a:solidFill>
                  <a:srgbClr val="FF0000"/>
                </a:solidFill>
              </a:rPr>
              <a:t>副部長</a:t>
            </a:r>
            <a:r>
              <a:rPr kumimoji="1" lang="ja-JP" altLang="en-US" sz="1600" dirty="0"/>
              <a:t>を</a:t>
            </a:r>
            <a:endParaRPr kumimoji="1" lang="en-US" altLang="ja-JP" sz="1600" dirty="0"/>
          </a:p>
          <a:p>
            <a:pPr algn="just"/>
            <a:r>
              <a:rPr kumimoji="1" lang="ja-JP" altLang="en-US" sz="1600" dirty="0"/>
              <a:t>していました！</a:t>
            </a:r>
          </a:p>
        </p:txBody>
      </p:sp>
      <p:sp>
        <p:nvSpPr>
          <p:cNvPr id="15" name="吹き出し: 四角形 14">
            <a:extLst>
              <a:ext uri="{FF2B5EF4-FFF2-40B4-BE49-F238E27FC236}">
                <a16:creationId xmlns:a16="http://schemas.microsoft.com/office/drawing/2014/main" id="{D2380431-E448-3513-5A53-8516E3B26CFF}"/>
              </a:ext>
            </a:extLst>
          </p:cNvPr>
          <p:cNvSpPr/>
          <p:nvPr/>
        </p:nvSpPr>
        <p:spPr>
          <a:xfrm>
            <a:off x="3420607" y="3313146"/>
            <a:ext cx="2641667" cy="1184215"/>
          </a:xfrm>
          <a:prstGeom prst="wedgeRectCallout">
            <a:avLst>
              <a:gd name="adj1" fmla="val -59642"/>
              <a:gd name="adj2" fmla="val -201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ja-JP" altLang="en-US" sz="1600" dirty="0"/>
              <a:t>高校生の時は</a:t>
            </a:r>
            <a:r>
              <a:rPr kumimoji="1" lang="en-US" altLang="ja-JP" sz="1600" dirty="0"/>
              <a:t>e</a:t>
            </a:r>
            <a:r>
              <a:rPr kumimoji="1" lang="ja-JP" altLang="en-US" sz="1600" dirty="0"/>
              <a:t>スポーツ部で</a:t>
            </a:r>
            <a:r>
              <a:rPr kumimoji="1" lang="ja-JP" altLang="en-US" sz="1600" dirty="0">
                <a:solidFill>
                  <a:srgbClr val="FF0000"/>
                </a:solidFill>
              </a:rPr>
              <a:t>サポート</a:t>
            </a:r>
            <a:r>
              <a:rPr kumimoji="1" lang="en-US" altLang="ja-JP" sz="1600" dirty="0">
                <a:solidFill>
                  <a:srgbClr val="FF0000"/>
                </a:solidFill>
              </a:rPr>
              <a:t>(SUP)</a:t>
            </a:r>
            <a:r>
              <a:rPr kumimoji="1" lang="ja-JP" altLang="en-US" sz="1600" dirty="0"/>
              <a:t>と</a:t>
            </a:r>
            <a:r>
              <a:rPr kumimoji="1" lang="ja-JP" altLang="en-US" sz="1600" dirty="0">
                <a:solidFill>
                  <a:srgbClr val="FF0000"/>
                </a:solidFill>
              </a:rPr>
              <a:t>部長</a:t>
            </a:r>
            <a:r>
              <a:rPr kumimoji="1" lang="ja-JP" altLang="en-US" sz="1600" dirty="0"/>
              <a:t>をしていました！</a:t>
            </a:r>
          </a:p>
        </p:txBody>
      </p:sp>
      <p:sp>
        <p:nvSpPr>
          <p:cNvPr id="16" name="吹き出し: 四角形 15">
            <a:extLst>
              <a:ext uri="{FF2B5EF4-FFF2-40B4-BE49-F238E27FC236}">
                <a16:creationId xmlns:a16="http://schemas.microsoft.com/office/drawing/2014/main" id="{D58BD5EB-377F-4190-CC13-56714D69BA54}"/>
              </a:ext>
            </a:extLst>
          </p:cNvPr>
          <p:cNvSpPr/>
          <p:nvPr/>
        </p:nvSpPr>
        <p:spPr>
          <a:xfrm>
            <a:off x="6406712" y="472352"/>
            <a:ext cx="3590563" cy="1184215"/>
          </a:xfrm>
          <a:prstGeom prst="wedgeRectCallout">
            <a:avLst>
              <a:gd name="adj1" fmla="val 18463"/>
              <a:gd name="adj2" fmla="val 72082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ja-JP" altLang="en-US" dirty="0"/>
              <a:t>現在はゲーム制作サークル</a:t>
            </a:r>
            <a:endParaRPr kumimoji="1" lang="en-US" altLang="ja-JP" dirty="0"/>
          </a:p>
          <a:p>
            <a:pPr algn="just"/>
            <a:r>
              <a:rPr kumimoji="1" lang="ja-JP" altLang="en-US" dirty="0">
                <a:solidFill>
                  <a:srgbClr val="FF0000"/>
                </a:solidFill>
              </a:rPr>
              <a:t>「ふゲだく！」</a:t>
            </a:r>
            <a:r>
              <a:rPr kumimoji="1" lang="ja-JP" altLang="en-US" dirty="0"/>
              <a:t>で</a:t>
            </a:r>
            <a:r>
              <a:rPr kumimoji="1" lang="ja-JP" altLang="en-US" dirty="0">
                <a:solidFill>
                  <a:srgbClr val="FF0000"/>
                </a:solidFill>
              </a:rPr>
              <a:t>部長</a:t>
            </a:r>
            <a:r>
              <a:rPr kumimoji="1" lang="ja-JP" altLang="en-US" dirty="0"/>
              <a:t>をしています！</a:t>
            </a:r>
          </a:p>
        </p:txBody>
      </p:sp>
      <p:pic>
        <p:nvPicPr>
          <p:cNvPr id="18" name="図 17" descr="白い壁の前に立っている女性&#10;&#10;AI 生成コンテンツは誤りを含む可能性があります。">
            <a:extLst>
              <a:ext uri="{FF2B5EF4-FFF2-40B4-BE49-F238E27FC236}">
                <a16:creationId xmlns:a16="http://schemas.microsoft.com/office/drawing/2014/main" id="{FB49BB8A-ABB0-3F2F-BF9F-8523A1C0E2A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8439" y="4803824"/>
            <a:ext cx="1218451" cy="162496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吹き出し: 四角形 18">
            <a:extLst>
              <a:ext uri="{FF2B5EF4-FFF2-40B4-BE49-F238E27FC236}">
                <a16:creationId xmlns:a16="http://schemas.microsoft.com/office/drawing/2014/main" id="{F0313370-29ED-8873-7AA6-7DDDD0F5BBFD}"/>
              </a:ext>
            </a:extLst>
          </p:cNvPr>
          <p:cNvSpPr/>
          <p:nvPr/>
        </p:nvSpPr>
        <p:spPr>
          <a:xfrm>
            <a:off x="3420607" y="4549113"/>
            <a:ext cx="2068206" cy="602709"/>
          </a:xfrm>
          <a:prstGeom prst="wedgeRectCallout">
            <a:avLst>
              <a:gd name="adj1" fmla="val 37144"/>
              <a:gd name="adj2" fmla="val 72219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just"/>
            <a:r>
              <a:rPr kumimoji="1" lang="ja-JP" altLang="en-US" sz="1600" dirty="0">
                <a:solidFill>
                  <a:srgbClr val="FF0000"/>
                </a:solidFill>
              </a:rPr>
              <a:t>応援団</a:t>
            </a:r>
            <a:r>
              <a:rPr kumimoji="1" lang="ja-JP" altLang="en-US" sz="1600" dirty="0"/>
              <a:t>もしてました！</a:t>
            </a:r>
          </a:p>
        </p:txBody>
      </p:sp>
    </p:spTree>
    <p:extLst>
      <p:ext uri="{BB962C8B-B14F-4D97-AF65-F5344CB8AC3E}">
        <p14:creationId xmlns:p14="http://schemas.microsoft.com/office/powerpoint/2010/main" val="215702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7A96-011E-6F3B-EBA2-9697AC15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D5E1835D-89CD-D89B-409B-54EF67DE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チーム製作</a:t>
            </a:r>
            <a:r>
              <a:rPr lang="ja-JP" altLang="en-US" sz="3100" dirty="0"/>
              <a:t>①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D7F51B-85D6-312D-7EDE-D4CA714D7FBD}"/>
              </a:ext>
            </a:extLst>
          </p:cNvPr>
          <p:cNvSpPr txBox="1"/>
          <p:nvPr/>
        </p:nvSpPr>
        <p:spPr>
          <a:xfrm>
            <a:off x="741336" y="102507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2F582B-5DB6-AE95-407F-63E688F5D454}"/>
              </a:ext>
            </a:extLst>
          </p:cNvPr>
          <p:cNvSpPr txBox="1"/>
          <p:nvPr/>
        </p:nvSpPr>
        <p:spPr>
          <a:xfrm>
            <a:off x="1915559" y="1032165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b="1" dirty="0"/>
              <a:t>SAMURAI BUSTERS</a:t>
            </a:r>
            <a:endParaRPr kumimoji="1" lang="ja-JP" altLang="en-US" sz="16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DBC7B8-3316-FB1F-FC09-5A888F72908F}"/>
              </a:ext>
            </a:extLst>
          </p:cNvPr>
          <p:cNvSpPr txBox="1"/>
          <p:nvPr/>
        </p:nvSpPr>
        <p:spPr>
          <a:xfrm>
            <a:off x="741336" y="131664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A81480-7B33-C042-FFDC-6EF757BFDD5B}"/>
              </a:ext>
            </a:extLst>
          </p:cNvPr>
          <p:cNvSpPr txBox="1"/>
          <p:nvPr/>
        </p:nvSpPr>
        <p:spPr>
          <a:xfrm>
            <a:off x="741336" y="16082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8A983E-44CE-236D-AD54-E229C4BAB7B9}"/>
              </a:ext>
            </a:extLst>
          </p:cNvPr>
          <p:cNvSpPr txBox="1"/>
          <p:nvPr/>
        </p:nvSpPr>
        <p:spPr>
          <a:xfrm>
            <a:off x="741336" y="189977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853B9D5-4342-0D75-71EC-8DB82F8AA6E8}"/>
              </a:ext>
            </a:extLst>
          </p:cNvPr>
          <p:cNvSpPr txBox="1"/>
          <p:nvPr/>
        </p:nvSpPr>
        <p:spPr>
          <a:xfrm>
            <a:off x="1915559" y="133610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協力アクション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DD21A4A-A0BA-40C8-EBE2-F2F6A6E78ECD}"/>
              </a:ext>
            </a:extLst>
          </p:cNvPr>
          <p:cNvSpPr txBox="1"/>
          <p:nvPr/>
        </p:nvSpPr>
        <p:spPr>
          <a:xfrm>
            <a:off x="1915559" y="1613261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ED7BE6-3FCC-2D33-8BD6-3D505BCBD3DA}"/>
              </a:ext>
            </a:extLst>
          </p:cNvPr>
          <p:cNvSpPr txBox="1"/>
          <p:nvPr/>
        </p:nvSpPr>
        <p:spPr>
          <a:xfrm>
            <a:off x="1915559" y="1890413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85AE9B4-1B9B-0505-800A-39DD8BCBBF71}"/>
              </a:ext>
            </a:extLst>
          </p:cNvPr>
          <p:cNvSpPr txBox="1"/>
          <p:nvPr/>
        </p:nvSpPr>
        <p:spPr>
          <a:xfrm>
            <a:off x="3435068" y="1598843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EBA9B2F-D395-FD60-889E-316E94B2B4FA}"/>
              </a:ext>
            </a:extLst>
          </p:cNvPr>
          <p:cNvSpPr txBox="1"/>
          <p:nvPr/>
        </p:nvSpPr>
        <p:spPr>
          <a:xfrm>
            <a:off x="4022999" y="1601878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770AB84-851B-E297-C4BD-A8FE3E5C8D8C}"/>
              </a:ext>
            </a:extLst>
          </p:cNvPr>
          <p:cNvSpPr txBox="1"/>
          <p:nvPr/>
        </p:nvSpPr>
        <p:spPr>
          <a:xfrm>
            <a:off x="738860" y="279473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7DFA549-1FD8-674A-9E22-F39126F85A98}"/>
              </a:ext>
            </a:extLst>
          </p:cNvPr>
          <p:cNvSpPr txBox="1"/>
          <p:nvPr/>
        </p:nvSpPr>
        <p:spPr>
          <a:xfrm>
            <a:off x="722529" y="3105361"/>
            <a:ext cx="614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短期間での制作をする上での計画・スケジュールの組み立て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敵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の作り方・考え方</a:t>
            </a:r>
            <a:endParaRPr kumimoji="1" lang="en-US" altLang="ja-JP" sz="1600" dirty="0"/>
          </a:p>
        </p:txBody>
      </p:sp>
      <p:pic>
        <p:nvPicPr>
          <p:cNvPr id="9" name="図 8" descr="テーブル, 小さい, ケーキ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5F8B3D0-B36B-A22D-07CA-8C18944D5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55" y="671914"/>
            <a:ext cx="4764587" cy="268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図 17" descr="矢印&#10;&#10;AI 生成コンテンツは誤りを含む可能性があります。">
            <a:extLst>
              <a:ext uri="{FF2B5EF4-FFF2-40B4-BE49-F238E27FC236}">
                <a16:creationId xmlns:a16="http://schemas.microsoft.com/office/drawing/2014/main" id="{A06179BC-9A3C-4E41-4DEC-32BEFAF2D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93" y="-305114"/>
            <a:ext cx="3738169" cy="211287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08FB899-6C67-3E7A-4808-CD713F487E37}"/>
              </a:ext>
            </a:extLst>
          </p:cNvPr>
          <p:cNvSpPr txBox="1"/>
          <p:nvPr/>
        </p:nvSpPr>
        <p:spPr>
          <a:xfrm>
            <a:off x="741336" y="219133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11EAF29-C1E9-F49E-F2A1-F6168F6D5148}"/>
              </a:ext>
            </a:extLst>
          </p:cNvPr>
          <p:cNvSpPr txBox="1"/>
          <p:nvPr/>
        </p:nvSpPr>
        <p:spPr>
          <a:xfrm>
            <a:off x="1915559" y="2167565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3</a:t>
            </a:r>
            <a:r>
              <a:rPr kumimoji="1" lang="ja-JP" altLang="en-US" sz="1600" dirty="0"/>
              <a:t>人 、プランナー </a:t>
            </a:r>
            <a:r>
              <a:rPr kumimoji="1" lang="en-US" altLang="ja-JP" sz="1600" dirty="0"/>
              <a:t>1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EA1B72-E06B-6288-F4BA-DE41F1B92043}"/>
              </a:ext>
            </a:extLst>
          </p:cNvPr>
          <p:cNvSpPr txBox="1"/>
          <p:nvPr/>
        </p:nvSpPr>
        <p:spPr>
          <a:xfrm>
            <a:off x="741336" y="248290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AD59CBE-F310-F3CD-8B29-8CE00AA75D9E}"/>
              </a:ext>
            </a:extLst>
          </p:cNvPr>
          <p:cNvSpPr txBox="1"/>
          <p:nvPr/>
        </p:nvSpPr>
        <p:spPr>
          <a:xfrm>
            <a:off x="1915559" y="2473292"/>
            <a:ext cx="5028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敵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全般、クリアやタイマー等のゲームルールシステム</a:t>
            </a:r>
            <a:endParaRPr kumimoji="1" lang="ja-JP" altLang="en-US" sz="16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EDEA4C0-139D-E223-7CD4-4EAA82E2D720}"/>
              </a:ext>
            </a:extLst>
          </p:cNvPr>
          <p:cNvSpPr txBox="1"/>
          <p:nvPr/>
        </p:nvSpPr>
        <p:spPr>
          <a:xfrm>
            <a:off x="5989128" y="360201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F54153C-ACF3-87F7-6647-C12A0883DF41}"/>
              </a:ext>
            </a:extLst>
          </p:cNvPr>
          <p:cNvSpPr txBox="1"/>
          <p:nvPr/>
        </p:nvSpPr>
        <p:spPr>
          <a:xfrm>
            <a:off x="7163351" y="3635901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ダーウィン★ダービー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5263E46-DE78-4667-A534-83E19DD5EC36}"/>
              </a:ext>
            </a:extLst>
          </p:cNvPr>
          <p:cNvSpPr txBox="1"/>
          <p:nvPr/>
        </p:nvSpPr>
        <p:spPr>
          <a:xfrm>
            <a:off x="5989128" y="3893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873B926-44B6-9708-75E2-8013787F9BF3}"/>
              </a:ext>
            </a:extLst>
          </p:cNvPr>
          <p:cNvSpPr txBox="1"/>
          <p:nvPr/>
        </p:nvSpPr>
        <p:spPr>
          <a:xfrm>
            <a:off x="5989128" y="418514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5A03D17-AD30-9294-4D5A-4E39A34EEAB2}"/>
              </a:ext>
            </a:extLst>
          </p:cNvPr>
          <p:cNvSpPr txBox="1"/>
          <p:nvPr/>
        </p:nvSpPr>
        <p:spPr>
          <a:xfrm>
            <a:off x="5989128" y="447671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A9823F-96E1-E667-81AD-8899B849B8E9}"/>
              </a:ext>
            </a:extLst>
          </p:cNvPr>
          <p:cNvSpPr txBox="1"/>
          <p:nvPr/>
        </p:nvSpPr>
        <p:spPr>
          <a:xfrm>
            <a:off x="7163351" y="3913053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2D</a:t>
            </a:r>
            <a:r>
              <a:rPr kumimoji="1" lang="ja-JP" altLang="en-US" sz="1600" dirty="0"/>
              <a:t>アクション</a:t>
            </a:r>
            <a:endParaRPr kumimoji="1" lang="ja-JP" altLang="en-US" sz="1600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669ECC3-BEBD-9524-6A04-EA395BE8EDDE}"/>
              </a:ext>
            </a:extLst>
          </p:cNvPr>
          <p:cNvSpPr txBox="1"/>
          <p:nvPr/>
        </p:nvSpPr>
        <p:spPr>
          <a:xfrm>
            <a:off x="7163351" y="419020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44E9B69-6A89-A988-30DF-B18981FE6783}"/>
              </a:ext>
            </a:extLst>
          </p:cNvPr>
          <p:cNvSpPr txBox="1"/>
          <p:nvPr/>
        </p:nvSpPr>
        <p:spPr>
          <a:xfrm>
            <a:off x="7163351" y="4467357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月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日～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月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日</a:t>
            </a:r>
            <a:endParaRPr kumimoji="1" lang="ja-JP" altLang="en-US" sz="16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442B129-FC6D-88E1-1BBA-B0ED8961393A}"/>
              </a:ext>
            </a:extLst>
          </p:cNvPr>
          <p:cNvSpPr txBox="1"/>
          <p:nvPr/>
        </p:nvSpPr>
        <p:spPr>
          <a:xfrm>
            <a:off x="8682860" y="4175787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E8D3367-B490-8E62-5320-12F610BD1250}"/>
              </a:ext>
            </a:extLst>
          </p:cNvPr>
          <p:cNvSpPr txBox="1"/>
          <p:nvPr/>
        </p:nvSpPr>
        <p:spPr>
          <a:xfrm>
            <a:off x="9270791" y="4178822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613B6F9-9195-51BC-0FB3-1F5D27E27F45}"/>
              </a:ext>
            </a:extLst>
          </p:cNvPr>
          <p:cNvSpPr txBox="1"/>
          <p:nvPr/>
        </p:nvSpPr>
        <p:spPr>
          <a:xfrm>
            <a:off x="5986652" y="5371674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11D1EB2-56F1-1774-C1EC-3AD316F86F8C}"/>
              </a:ext>
            </a:extLst>
          </p:cNvPr>
          <p:cNvSpPr txBox="1"/>
          <p:nvPr/>
        </p:nvSpPr>
        <p:spPr>
          <a:xfrm>
            <a:off x="5970321" y="5682305"/>
            <a:ext cx="6141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ゲームジャムでの制作経験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他の職種</a:t>
            </a:r>
            <a:r>
              <a:rPr kumimoji="1" lang="en-US" altLang="ja-JP" sz="1600" dirty="0"/>
              <a:t>(</a:t>
            </a:r>
            <a:r>
              <a:rPr kumimoji="1" lang="ja-JP" altLang="en-US" sz="1600" dirty="0"/>
              <a:t>担当</a:t>
            </a:r>
            <a:r>
              <a:rPr kumimoji="1" lang="en-US" altLang="ja-JP" sz="1600" dirty="0"/>
              <a:t>)</a:t>
            </a:r>
            <a:r>
              <a:rPr kumimoji="1" lang="ja-JP" altLang="en-US" sz="1600" dirty="0"/>
              <a:t>の人と制作をする際に要望を伝えたりすることが難しかった</a:t>
            </a:r>
            <a:endParaRPr kumimoji="1" lang="en-US" altLang="ja-JP" sz="16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3276E2-524F-8DF1-3FCF-0028A30F2E1E}"/>
              </a:ext>
            </a:extLst>
          </p:cNvPr>
          <p:cNvSpPr txBox="1"/>
          <p:nvPr/>
        </p:nvSpPr>
        <p:spPr>
          <a:xfrm>
            <a:off x="5989128" y="476827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9E9A39-BC07-B241-F41A-E954756A68C8}"/>
              </a:ext>
            </a:extLst>
          </p:cNvPr>
          <p:cNvSpPr txBox="1"/>
          <p:nvPr/>
        </p:nvSpPr>
        <p:spPr>
          <a:xfrm>
            <a:off x="7163351" y="4744509"/>
            <a:ext cx="4764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人 、プランナー </a:t>
            </a:r>
            <a:r>
              <a:rPr kumimoji="1" lang="en-US" altLang="ja-JP" sz="1600" dirty="0"/>
              <a:t>2</a:t>
            </a:r>
            <a:r>
              <a:rPr kumimoji="1" lang="ja-JP" altLang="en-US" sz="1600" dirty="0"/>
              <a:t>人、デザイナー </a:t>
            </a:r>
            <a:r>
              <a:rPr kumimoji="1" lang="en-US" altLang="ja-JP" sz="1600" dirty="0"/>
              <a:t>2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31C7C96-CE3E-149D-F250-447411400AAC}"/>
              </a:ext>
            </a:extLst>
          </p:cNvPr>
          <p:cNvSpPr txBox="1"/>
          <p:nvPr/>
        </p:nvSpPr>
        <p:spPr>
          <a:xfrm>
            <a:off x="5989128" y="50598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8B52E9B-2A59-127F-CD4D-FA6650359F10}"/>
              </a:ext>
            </a:extLst>
          </p:cNvPr>
          <p:cNvSpPr txBox="1"/>
          <p:nvPr/>
        </p:nvSpPr>
        <p:spPr>
          <a:xfrm>
            <a:off x="7163352" y="5050236"/>
            <a:ext cx="129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プレイヤー</a:t>
            </a:r>
            <a:endParaRPr kumimoji="1" lang="ja-JP" altLang="en-US" sz="1600" b="1" dirty="0"/>
          </a:p>
        </p:txBody>
      </p:sp>
      <p:pic>
        <p:nvPicPr>
          <p:cNvPr id="58" name="図 57" descr="海, 鳥, カラフル, 飛ぶ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B28B3EE-8B62-AFDD-A3DC-1DD1357D0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40" y="4082330"/>
            <a:ext cx="4183954" cy="2353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図 59" descr="スポーツゲー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4151FDB-5985-75B1-13D9-E4C4AE18A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9" b="89965" l="3494" r="94984">
                        <a14:foregroundMark x1="29056" y1="29710" x2="23798" y2="45951"/>
                        <a14:foregroundMark x1="34175" y1="43618" x2="28675" y2="43618"/>
                        <a14:foregroundMark x1="28675" y1="43618" x2="35247" y2="34727"/>
                        <a14:foregroundMark x1="35247" y1="34727" x2="26600" y2="45555"/>
                        <a14:foregroundMark x1="26600" y1="45555" x2="38118" y2="36796"/>
                        <a14:foregroundMark x1="8302" y1="58187" x2="8302" y2="58187"/>
                        <a14:foregroundMark x1="12660" y1="62368" x2="6676" y2="63072"/>
                        <a14:foregroundMark x1="6676" y1="63072" x2="3494" y2="61092"/>
                        <a14:foregroundMark x1="89312" y1="62632" x2="90937" y2="58055"/>
                        <a14:foregroundMark x1="94085" y1="57923" x2="94984" y2="61928"/>
                        <a14:backgroundMark x1="98132" y1="56338" x2="98063" y2="63512"/>
                        <a14:backgroundMark x1="98063" y1="63512" x2="97475" y2="64657"/>
                        <a14:backgroundMark x1="97267" y1="63292" x2="97267" y2="63292"/>
                        <a14:backgroundMark x1="97267" y1="63996" x2="96610" y2="64833"/>
                        <a14:backgroundMark x1="97371" y1="65801" x2="97129" y2="5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37" y="3533085"/>
            <a:ext cx="2203946" cy="17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8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959E-2D7C-0D8D-B97D-8A387029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EA24601A-218A-77C3-A14C-50519957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チーム製作</a:t>
            </a:r>
            <a:r>
              <a:rPr lang="ja-JP" altLang="en-US" sz="3100" dirty="0"/>
              <a:t>②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DE3DEA-07A9-1DAD-80D0-C51D7752DAB7}"/>
              </a:ext>
            </a:extLst>
          </p:cNvPr>
          <p:cNvSpPr txBox="1"/>
          <p:nvPr/>
        </p:nvSpPr>
        <p:spPr>
          <a:xfrm>
            <a:off x="741336" y="102507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DC913C-B646-85C6-06B4-F743A971BA5D}"/>
              </a:ext>
            </a:extLst>
          </p:cNvPr>
          <p:cNvSpPr txBox="1"/>
          <p:nvPr/>
        </p:nvSpPr>
        <p:spPr>
          <a:xfrm>
            <a:off x="1915559" y="1032165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超次元戦車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25ACFC-F635-D4F9-6EE4-D2F66E1B1A7F}"/>
              </a:ext>
            </a:extLst>
          </p:cNvPr>
          <p:cNvSpPr txBox="1"/>
          <p:nvPr/>
        </p:nvSpPr>
        <p:spPr>
          <a:xfrm>
            <a:off x="741336" y="131664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D9D6296-B3A8-1971-80E0-2D5552F47B1B}"/>
              </a:ext>
            </a:extLst>
          </p:cNvPr>
          <p:cNvSpPr txBox="1"/>
          <p:nvPr/>
        </p:nvSpPr>
        <p:spPr>
          <a:xfrm>
            <a:off x="741336" y="16082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852D4A-2E51-AACF-152C-8C57F65E0A66}"/>
              </a:ext>
            </a:extLst>
          </p:cNvPr>
          <p:cNvSpPr txBox="1"/>
          <p:nvPr/>
        </p:nvSpPr>
        <p:spPr>
          <a:xfrm>
            <a:off x="741336" y="189977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BF6CFF8-5FA0-1B1A-B99A-D604B2FCC5AF}"/>
              </a:ext>
            </a:extLst>
          </p:cNvPr>
          <p:cNvSpPr txBox="1"/>
          <p:nvPr/>
        </p:nvSpPr>
        <p:spPr>
          <a:xfrm>
            <a:off x="1915559" y="133610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対戦アクション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B78FBD-FF92-AF52-B29D-0813A7D34F4E}"/>
              </a:ext>
            </a:extLst>
          </p:cNvPr>
          <p:cNvSpPr txBox="1"/>
          <p:nvPr/>
        </p:nvSpPr>
        <p:spPr>
          <a:xfrm>
            <a:off x="1915559" y="1613261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6350EC-4CFB-6E7F-52B8-1DB7D63CB1AD}"/>
              </a:ext>
            </a:extLst>
          </p:cNvPr>
          <p:cNvSpPr txBox="1"/>
          <p:nvPr/>
        </p:nvSpPr>
        <p:spPr>
          <a:xfrm>
            <a:off x="1915559" y="1890413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9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A173F25-534B-9750-4C77-D81940708FF9}"/>
              </a:ext>
            </a:extLst>
          </p:cNvPr>
          <p:cNvSpPr txBox="1"/>
          <p:nvPr/>
        </p:nvSpPr>
        <p:spPr>
          <a:xfrm>
            <a:off x="3435068" y="1598843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2192619-03BF-8E97-DBAE-2DBDDCA53F67}"/>
              </a:ext>
            </a:extLst>
          </p:cNvPr>
          <p:cNvSpPr txBox="1"/>
          <p:nvPr/>
        </p:nvSpPr>
        <p:spPr>
          <a:xfrm>
            <a:off x="4022999" y="1601878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ECAA496-7342-2C00-FDA9-6B92183F81B3}"/>
              </a:ext>
            </a:extLst>
          </p:cNvPr>
          <p:cNvSpPr txBox="1"/>
          <p:nvPr/>
        </p:nvSpPr>
        <p:spPr>
          <a:xfrm>
            <a:off x="738860" y="279473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AB82D0-F372-DB17-7661-B610CB956E63}"/>
              </a:ext>
            </a:extLst>
          </p:cNvPr>
          <p:cNvSpPr txBox="1"/>
          <p:nvPr/>
        </p:nvSpPr>
        <p:spPr>
          <a:xfrm>
            <a:off x="722529" y="3105361"/>
            <a:ext cx="614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マルチプレイヤー対応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戦車の独特な操作感</a:t>
            </a:r>
            <a:endParaRPr kumimoji="1" lang="en-US" altLang="ja-JP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CD666-0B77-404A-BEBF-FD40130A010A}"/>
              </a:ext>
            </a:extLst>
          </p:cNvPr>
          <p:cNvSpPr txBox="1"/>
          <p:nvPr/>
        </p:nvSpPr>
        <p:spPr>
          <a:xfrm>
            <a:off x="741336" y="219133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1532427-E66F-92AF-46A9-FA9E1951CC94}"/>
              </a:ext>
            </a:extLst>
          </p:cNvPr>
          <p:cNvSpPr txBox="1"/>
          <p:nvPr/>
        </p:nvSpPr>
        <p:spPr>
          <a:xfrm>
            <a:off x="1915559" y="2167565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3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8C6D8D5-79BA-4012-5D23-2EB066F43800}"/>
              </a:ext>
            </a:extLst>
          </p:cNvPr>
          <p:cNvSpPr txBox="1"/>
          <p:nvPr/>
        </p:nvSpPr>
        <p:spPr>
          <a:xfrm>
            <a:off x="741336" y="248290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45AC2DB-229A-436C-A3CD-828AB3B35288}"/>
              </a:ext>
            </a:extLst>
          </p:cNvPr>
          <p:cNvSpPr txBox="1"/>
          <p:nvPr/>
        </p:nvSpPr>
        <p:spPr>
          <a:xfrm>
            <a:off x="1915559" y="2473292"/>
            <a:ext cx="5028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プレイヤー、アイテム、勝敗等のゲームシステム、</a:t>
            </a:r>
            <a:r>
              <a:rPr kumimoji="1" lang="en-US" altLang="ja-JP" sz="1600" dirty="0"/>
              <a:t>UI</a:t>
            </a:r>
            <a:endParaRPr kumimoji="1" lang="ja-JP" altLang="en-US" sz="16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4BF5165-CCC5-6EB2-5DF5-B25A2C3B7719}"/>
              </a:ext>
            </a:extLst>
          </p:cNvPr>
          <p:cNvSpPr txBox="1"/>
          <p:nvPr/>
        </p:nvSpPr>
        <p:spPr>
          <a:xfrm>
            <a:off x="5989128" y="360201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1E9D7E0-75A2-49FA-1ABF-D65A57189D8D}"/>
              </a:ext>
            </a:extLst>
          </p:cNvPr>
          <p:cNvSpPr txBox="1"/>
          <p:nvPr/>
        </p:nvSpPr>
        <p:spPr>
          <a:xfrm>
            <a:off x="7163351" y="3635901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エッグい</a:t>
            </a:r>
            <a:r>
              <a:rPr kumimoji="1" lang="en-US" altLang="ja-JP" sz="1600" b="1" dirty="0" err="1"/>
              <a:t>Doragon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3EA774-6D93-EF69-EAC8-9FB62E928CDF}"/>
              </a:ext>
            </a:extLst>
          </p:cNvPr>
          <p:cNvSpPr txBox="1"/>
          <p:nvPr/>
        </p:nvSpPr>
        <p:spPr>
          <a:xfrm>
            <a:off x="5989128" y="3893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CE3CDBF-5CC7-01FE-B0D5-011B168B0ED8}"/>
              </a:ext>
            </a:extLst>
          </p:cNvPr>
          <p:cNvSpPr txBox="1"/>
          <p:nvPr/>
        </p:nvSpPr>
        <p:spPr>
          <a:xfrm>
            <a:off x="5989128" y="418514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5EE784B-3497-5748-5CD6-117014FD7C2F}"/>
              </a:ext>
            </a:extLst>
          </p:cNvPr>
          <p:cNvSpPr txBox="1"/>
          <p:nvPr/>
        </p:nvSpPr>
        <p:spPr>
          <a:xfrm>
            <a:off x="5989128" y="447671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D1F8C11-F9CC-4DBF-6907-00CEFEA2EC3C}"/>
              </a:ext>
            </a:extLst>
          </p:cNvPr>
          <p:cNvSpPr txBox="1"/>
          <p:nvPr/>
        </p:nvSpPr>
        <p:spPr>
          <a:xfrm>
            <a:off x="7163351" y="3913053"/>
            <a:ext cx="364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2D</a:t>
            </a:r>
            <a:r>
              <a:rPr kumimoji="1" lang="ja-JP" altLang="en-US" sz="1600" dirty="0"/>
              <a:t>シューティングアクション</a:t>
            </a:r>
            <a:endParaRPr kumimoji="1" lang="ja-JP" altLang="en-US" sz="1600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BDB83DF-3320-4C8B-1017-8C735F6DB6B8}"/>
              </a:ext>
            </a:extLst>
          </p:cNvPr>
          <p:cNvSpPr txBox="1"/>
          <p:nvPr/>
        </p:nvSpPr>
        <p:spPr>
          <a:xfrm>
            <a:off x="7163351" y="419020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4B1C762-1ABC-055E-7F5B-4FD64AB0196C}"/>
              </a:ext>
            </a:extLst>
          </p:cNvPr>
          <p:cNvSpPr txBox="1"/>
          <p:nvPr/>
        </p:nvSpPr>
        <p:spPr>
          <a:xfrm>
            <a:off x="7163351" y="4467357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7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7F8E940-CD0C-F4B0-FA0B-863E7AC9D5BC}"/>
              </a:ext>
            </a:extLst>
          </p:cNvPr>
          <p:cNvSpPr txBox="1"/>
          <p:nvPr/>
        </p:nvSpPr>
        <p:spPr>
          <a:xfrm>
            <a:off x="8682860" y="4175787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40FB637-472D-598D-5EC6-3DBEC25D6E99}"/>
              </a:ext>
            </a:extLst>
          </p:cNvPr>
          <p:cNvSpPr txBox="1"/>
          <p:nvPr/>
        </p:nvSpPr>
        <p:spPr>
          <a:xfrm>
            <a:off x="9270791" y="4178822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3C81EB5-994E-778D-66F6-6E1E94F4344B}"/>
              </a:ext>
            </a:extLst>
          </p:cNvPr>
          <p:cNvSpPr txBox="1"/>
          <p:nvPr/>
        </p:nvSpPr>
        <p:spPr>
          <a:xfrm>
            <a:off x="5986652" y="5371674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94ED2C8-7E5E-C3F6-C8C5-350724BBFDCE}"/>
              </a:ext>
            </a:extLst>
          </p:cNvPr>
          <p:cNvSpPr txBox="1"/>
          <p:nvPr/>
        </p:nvSpPr>
        <p:spPr>
          <a:xfrm>
            <a:off x="5970321" y="5682305"/>
            <a:ext cx="614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初めてのチーム制作の経験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全体の進捗を把握することの大事さ</a:t>
            </a:r>
            <a:endParaRPr kumimoji="1" lang="en-US" altLang="ja-JP" sz="16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1581511-3F00-722F-2F87-2072B2DB39EC}"/>
              </a:ext>
            </a:extLst>
          </p:cNvPr>
          <p:cNvSpPr txBox="1"/>
          <p:nvPr/>
        </p:nvSpPr>
        <p:spPr>
          <a:xfrm>
            <a:off x="5989128" y="476827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30F7E09-1A82-0D53-A8FB-ECB4D7120E1C}"/>
              </a:ext>
            </a:extLst>
          </p:cNvPr>
          <p:cNvSpPr txBox="1"/>
          <p:nvPr/>
        </p:nvSpPr>
        <p:spPr>
          <a:xfrm>
            <a:off x="7163351" y="4744509"/>
            <a:ext cx="4764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人 、デザイナー </a:t>
            </a:r>
            <a:r>
              <a:rPr kumimoji="1" lang="en-US" altLang="ja-JP" sz="1600" dirty="0"/>
              <a:t>1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2DFB1E8-42AC-A4AA-A03C-FA3E58F8BF3E}"/>
              </a:ext>
            </a:extLst>
          </p:cNvPr>
          <p:cNvSpPr txBox="1"/>
          <p:nvPr/>
        </p:nvSpPr>
        <p:spPr>
          <a:xfrm>
            <a:off x="5989128" y="50598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9CF3E4A-5B07-DF6D-4BBE-544AD3752E4F}"/>
              </a:ext>
            </a:extLst>
          </p:cNvPr>
          <p:cNvSpPr txBox="1"/>
          <p:nvPr/>
        </p:nvSpPr>
        <p:spPr>
          <a:xfrm>
            <a:off x="7163351" y="5050236"/>
            <a:ext cx="364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２体の子供ドラゴン選択シーン</a:t>
            </a:r>
            <a:endParaRPr kumimoji="1" lang="ja-JP" altLang="en-US" sz="1600" b="1" dirty="0"/>
          </a:p>
        </p:txBody>
      </p:sp>
      <p:pic>
        <p:nvPicPr>
          <p:cNvPr id="12" name="図 11" descr="ビデオゲーム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00F2082F-970E-72A3-090A-76D2F100C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15" y="706236"/>
            <a:ext cx="4314752" cy="2427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図 13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479A862-60C6-7B74-DC91-649A213DB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3" y="277732"/>
            <a:ext cx="1988071" cy="1270662"/>
          </a:xfrm>
          <a:prstGeom prst="rect">
            <a:avLst/>
          </a:prstGeom>
        </p:spPr>
      </p:pic>
      <p:pic>
        <p:nvPicPr>
          <p:cNvPr id="20" name="図 19" descr="ホワイトボード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875CEF7-ECF1-FEEC-09BC-E280641A8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" y="4038134"/>
            <a:ext cx="4392183" cy="2470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図 44" descr="ゲームのキャラクター&#10;&#10;AI 生成コンテンツは誤りを含む可能性があります。">
            <a:extLst>
              <a:ext uri="{FF2B5EF4-FFF2-40B4-BE49-F238E27FC236}">
                <a16:creationId xmlns:a16="http://schemas.microsoft.com/office/drawing/2014/main" id="{AC5FD8A5-D6A3-4B02-313D-EDA5613AD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76" y="2964007"/>
            <a:ext cx="2869176" cy="20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6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6270B-F0A6-4E9D-840F-7E9B0F2F4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DB97FB65-CA50-0C32-C767-A3A98E21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 dirty="0"/>
              <a:t>今後の目標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872EFA9-CCDD-28A1-F1FC-9E1AD7A3CDAF}"/>
              </a:ext>
            </a:extLst>
          </p:cNvPr>
          <p:cNvSpPr txBox="1">
            <a:spLocks/>
          </p:cNvSpPr>
          <p:nvPr/>
        </p:nvSpPr>
        <p:spPr>
          <a:xfrm>
            <a:off x="1436828" y="1353199"/>
            <a:ext cx="9318344" cy="117959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defPPr>
              <a:defRPr lang="ja-JP"/>
            </a:defPPr>
            <a:lvl1pPr algn="l" defTabSz="457200" rtl="0" eaLnBrk="1" latinLnBrk="0" hangingPunct="1">
              <a:spcBef>
                <a:spcPct val="0"/>
              </a:spcBef>
              <a:buNone/>
              <a:defRPr kumimoji="1"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5500" b="1" u="sng" dirty="0">
                <a:solidFill>
                  <a:srgbClr val="FF0000"/>
                </a:solidFill>
              </a:rPr>
              <a:t>キャラクター挙動</a:t>
            </a:r>
            <a:r>
              <a:rPr lang="ja-JP" altLang="en-US" sz="3300" b="1" u="sng" dirty="0"/>
              <a:t>を担うプログラマーを目指す。</a:t>
            </a:r>
            <a:endParaRPr lang="ja-JP" sz="2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485E1D6-0E39-134E-DBEF-9EAD8E2FB1A4}"/>
              </a:ext>
            </a:extLst>
          </p:cNvPr>
          <p:cNvSpPr txBox="1">
            <a:spLocks/>
          </p:cNvSpPr>
          <p:nvPr/>
        </p:nvSpPr>
        <p:spPr>
          <a:xfrm>
            <a:off x="412890" y="3086958"/>
            <a:ext cx="11366219" cy="241784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ja-JP"/>
            </a:defPPr>
            <a:lvl1pPr algn="l" defTabSz="457200" rtl="0" eaLnBrk="1" latinLnBrk="0" hangingPunct="1">
              <a:spcBef>
                <a:spcPct val="0"/>
              </a:spcBef>
              <a:buNone/>
              <a:defRPr kumimoji="1"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2400" b="1" dirty="0"/>
              <a:t>今回の制作でプレイヤーの手触りを良くしていくことが</a:t>
            </a:r>
            <a:r>
              <a:rPr lang="ja-JP" altLang="en-US" sz="2900" b="1" dirty="0">
                <a:solidFill>
                  <a:srgbClr val="FFC000"/>
                </a:solidFill>
              </a:rPr>
              <a:t>ゲームの遊びやすさ</a:t>
            </a:r>
            <a:r>
              <a:rPr lang="ja-JP" altLang="en-US" sz="2400" b="1" dirty="0"/>
              <a:t>と</a:t>
            </a:r>
            <a:r>
              <a:rPr lang="ja-JP" altLang="en-US" sz="2900" b="1" dirty="0">
                <a:solidFill>
                  <a:srgbClr val="FFC000"/>
                </a:solidFill>
              </a:rPr>
              <a:t>面白さ</a:t>
            </a:r>
            <a:r>
              <a:rPr lang="ja-JP" altLang="en-US" sz="2400" b="1" dirty="0"/>
              <a:t>に繋がることに気づきました。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b="1" dirty="0"/>
              <a:t>これからは</a:t>
            </a:r>
            <a:r>
              <a:rPr lang="ja-JP" altLang="en-US" sz="2900" b="1" dirty="0">
                <a:solidFill>
                  <a:srgbClr val="FFC000"/>
                </a:solidFill>
              </a:rPr>
              <a:t>物理</a:t>
            </a:r>
            <a:r>
              <a:rPr lang="ja-JP" altLang="en-US" sz="2400" b="1" dirty="0"/>
              <a:t>や</a:t>
            </a:r>
            <a:r>
              <a:rPr lang="ja-JP" altLang="en-US" sz="2900" b="1" dirty="0">
                <a:solidFill>
                  <a:srgbClr val="FFC000"/>
                </a:solidFill>
              </a:rPr>
              <a:t>数学的知識</a:t>
            </a:r>
            <a:r>
              <a:rPr lang="ja-JP" altLang="en-US" sz="2400" b="1" dirty="0"/>
              <a:t>を学習しつつ、</a:t>
            </a:r>
            <a:r>
              <a:rPr lang="ja-JP" altLang="en-US" sz="2400" dirty="0"/>
              <a:t> </a:t>
            </a:r>
            <a:r>
              <a:rPr lang="ja-JP" altLang="en-US" sz="2900" dirty="0">
                <a:solidFill>
                  <a:srgbClr val="FFC000"/>
                </a:solidFill>
              </a:rPr>
              <a:t>プレイヤーが直感的に操作できるキャラクター表現</a:t>
            </a:r>
            <a:r>
              <a:rPr lang="ja-JP" altLang="en-US" sz="2400" dirty="0"/>
              <a:t>を追求していきたいです。</a:t>
            </a:r>
            <a:endParaRPr lang="en-US" altLang="ja-JP" sz="2400" b="1" dirty="0"/>
          </a:p>
          <a:p>
            <a:endParaRPr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14090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CECA61-6070-6B62-C218-1B25B4EA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図 6" descr="トリックをしているスケートボー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ABE6A225-9524-0243-3DC6-46827E35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>
            <a:fillRect/>
          </a:stretch>
        </p:blipFill>
        <p:spPr>
          <a:xfrm>
            <a:off x="-4590529" y="-1710813"/>
            <a:ext cx="17929892" cy="10085566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9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21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B552346-1B81-F9D1-5337-1DA5356B7FC1}"/>
              </a:ext>
            </a:extLst>
          </p:cNvPr>
          <p:cNvSpPr txBox="1"/>
          <p:nvPr/>
        </p:nvSpPr>
        <p:spPr>
          <a:xfrm>
            <a:off x="6911208" y="3159360"/>
            <a:ext cx="4391025" cy="1422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80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就活作品</a:t>
            </a:r>
          </a:p>
        </p:txBody>
      </p:sp>
    </p:spTree>
    <p:extLst>
      <p:ext uri="{BB962C8B-B14F-4D97-AF65-F5344CB8AC3E}">
        <p14:creationId xmlns:p14="http://schemas.microsoft.com/office/powerpoint/2010/main" val="17702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CB33-6FF8-40E1-865B-D8D6B7AE6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A23AD7F-09D3-C532-1666-FCB8159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434744"/>
            <a:ext cx="23650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最終作品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D3F0E5-E925-9D88-C258-16BD2B477B9A}"/>
              </a:ext>
            </a:extLst>
          </p:cNvPr>
          <p:cNvSpPr txBox="1"/>
          <p:nvPr/>
        </p:nvSpPr>
        <p:spPr>
          <a:xfrm>
            <a:off x="741340" y="1405491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F02726-556B-8668-02D7-3E0136B5DFBD}"/>
              </a:ext>
            </a:extLst>
          </p:cNvPr>
          <p:cNvSpPr txBox="1"/>
          <p:nvPr/>
        </p:nvSpPr>
        <p:spPr>
          <a:xfrm>
            <a:off x="1941652" y="1391459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en-US" altLang="ja-JP" sz="2000" b="1" dirty="0" err="1"/>
              <a:t>Project:NeaR</a:t>
            </a:r>
            <a:endParaRPr kumimoji="1" lang="ja-JP" altLang="en-US" sz="20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8CB81-2B82-4E12-F971-DDC250DD74B5}"/>
              </a:ext>
            </a:extLst>
          </p:cNvPr>
          <p:cNvSpPr txBox="1"/>
          <p:nvPr/>
        </p:nvSpPr>
        <p:spPr>
          <a:xfrm>
            <a:off x="741340" y="1910654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8A14B8-AFD5-15A3-97A0-B8C7265F35B7}"/>
              </a:ext>
            </a:extLst>
          </p:cNvPr>
          <p:cNvSpPr txBox="1"/>
          <p:nvPr/>
        </p:nvSpPr>
        <p:spPr>
          <a:xfrm>
            <a:off x="741340" y="2415817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F07DF2-ACA6-228A-A959-2BC0BB6FE30B}"/>
              </a:ext>
            </a:extLst>
          </p:cNvPr>
          <p:cNvSpPr txBox="1"/>
          <p:nvPr/>
        </p:nvSpPr>
        <p:spPr>
          <a:xfrm>
            <a:off x="741340" y="3426143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制作期間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B1CB60A-9410-DE54-864E-457B8BCE655C}"/>
              </a:ext>
            </a:extLst>
          </p:cNvPr>
          <p:cNvSpPr txBox="1"/>
          <p:nvPr/>
        </p:nvSpPr>
        <p:spPr>
          <a:xfrm>
            <a:off x="741340" y="3931306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E00BAC-2DE0-1CEB-E32E-FC56E6376C31}"/>
              </a:ext>
            </a:extLst>
          </p:cNvPr>
          <p:cNvSpPr txBox="1"/>
          <p:nvPr/>
        </p:nvSpPr>
        <p:spPr>
          <a:xfrm>
            <a:off x="1941652" y="1896396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3D</a:t>
            </a:r>
            <a:r>
              <a:rPr kumimoji="1" lang="ja-JP" altLang="en-US" sz="2000" dirty="0"/>
              <a:t>アクション</a:t>
            </a:r>
            <a:endParaRPr kumimoji="1" lang="ja-JP" altLang="en-US" sz="2000" b="1" dirty="0"/>
          </a:p>
        </p:txBody>
      </p:sp>
      <p:pic>
        <p:nvPicPr>
          <p:cNvPr id="24" name="図 23" descr="座る, 水, 消火栓, 時計 が含まれている画像">
            <a:extLst>
              <a:ext uri="{FF2B5EF4-FFF2-40B4-BE49-F238E27FC236}">
                <a16:creationId xmlns:a16="http://schemas.microsoft.com/office/drawing/2014/main" id="{5B07517A-F927-175A-CC8B-6FCF46E12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05" y="1148951"/>
            <a:ext cx="6379924" cy="3588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17A38A-6BF1-52A1-A388-983667C835AD}"/>
              </a:ext>
            </a:extLst>
          </p:cNvPr>
          <p:cNvSpPr txBox="1"/>
          <p:nvPr/>
        </p:nvSpPr>
        <p:spPr>
          <a:xfrm>
            <a:off x="1941652" y="2401333"/>
            <a:ext cx="29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en-US" altLang="ja-JP" sz="2000" dirty="0" err="1"/>
              <a:t>DxLib</a:t>
            </a:r>
            <a:r>
              <a:rPr kumimoji="1" lang="en-US" altLang="ja-JP" sz="2000" dirty="0"/>
              <a:t>/</a:t>
            </a:r>
            <a:r>
              <a:rPr lang="en-US" altLang="ja-JP" sz="2000" dirty="0"/>
              <a:t>Visual Studio 2022</a:t>
            </a:r>
            <a:endParaRPr kumimoji="1" lang="ja-JP" altLang="en-US" sz="20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342A375-2452-C2B4-CFF2-C944881F2BB3}"/>
              </a:ext>
            </a:extLst>
          </p:cNvPr>
          <p:cNvSpPr txBox="1"/>
          <p:nvPr/>
        </p:nvSpPr>
        <p:spPr>
          <a:xfrm>
            <a:off x="1941652" y="3411207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3</a:t>
            </a:r>
            <a:r>
              <a:rPr kumimoji="1" lang="ja-JP" altLang="en-US" sz="2000" dirty="0"/>
              <a:t>ヶ月</a:t>
            </a:r>
            <a:endParaRPr kumimoji="1" lang="ja-JP" altLang="en-US" sz="20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B87303-0426-E77F-D203-191313D96665}"/>
              </a:ext>
            </a:extLst>
          </p:cNvPr>
          <p:cNvSpPr txBox="1"/>
          <p:nvPr/>
        </p:nvSpPr>
        <p:spPr>
          <a:xfrm>
            <a:off x="1941652" y="3916144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2025</a:t>
            </a:r>
            <a:r>
              <a:rPr kumimoji="1" lang="ja-JP" altLang="en-US" sz="2000" dirty="0"/>
              <a:t>年</a:t>
            </a:r>
            <a:r>
              <a:rPr kumimoji="1" lang="en-US" altLang="ja-JP" sz="2000" dirty="0"/>
              <a:t>10</a:t>
            </a:r>
            <a:r>
              <a:rPr kumimoji="1" lang="ja-JP" altLang="en-US" sz="2000" dirty="0"/>
              <a:t>月～</a:t>
            </a:r>
            <a:r>
              <a:rPr kumimoji="1" lang="en-US" altLang="ja-JP" sz="2000" dirty="0"/>
              <a:t>2025</a:t>
            </a:r>
            <a:r>
              <a:rPr kumimoji="1" lang="ja-JP" altLang="en-US" sz="2000" dirty="0"/>
              <a:t>年</a:t>
            </a:r>
            <a:r>
              <a:rPr kumimoji="1" lang="en-US" altLang="ja-JP" sz="2000" dirty="0"/>
              <a:t>12</a:t>
            </a:r>
            <a:r>
              <a:rPr kumimoji="1" lang="ja-JP" altLang="en-US" sz="2000" dirty="0"/>
              <a:t>月</a:t>
            </a:r>
            <a:endParaRPr kumimoji="1" lang="ja-JP" altLang="en-US" sz="2000" b="1" dirty="0"/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64A17405-27B4-EC26-9BB8-7D221F705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91E43-13F4-E13E-362C-502EADCC01EE}"/>
              </a:ext>
            </a:extLst>
          </p:cNvPr>
          <p:cNvSpPr txBox="1"/>
          <p:nvPr/>
        </p:nvSpPr>
        <p:spPr>
          <a:xfrm>
            <a:off x="741340" y="4436469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C41A37-E87D-9EA2-4EA3-333A294E6B39}"/>
              </a:ext>
            </a:extLst>
          </p:cNvPr>
          <p:cNvSpPr txBox="1"/>
          <p:nvPr/>
        </p:nvSpPr>
        <p:spPr>
          <a:xfrm>
            <a:off x="1941652" y="4421081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1</a:t>
            </a:r>
            <a:r>
              <a:rPr kumimoji="1" lang="ja-JP" altLang="en-US" sz="2000" dirty="0"/>
              <a:t>人</a:t>
            </a:r>
            <a:endParaRPr kumimoji="1" lang="ja-JP" altLang="en-US" sz="20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6314A6-7443-5281-F40F-072D4EE5388C}"/>
              </a:ext>
            </a:extLst>
          </p:cNvPr>
          <p:cNvSpPr txBox="1"/>
          <p:nvPr/>
        </p:nvSpPr>
        <p:spPr>
          <a:xfrm>
            <a:off x="741340" y="4941633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16B99CE-CA78-83FA-200D-A8A3BA2E90B2}"/>
              </a:ext>
            </a:extLst>
          </p:cNvPr>
          <p:cNvSpPr txBox="1"/>
          <p:nvPr/>
        </p:nvSpPr>
        <p:spPr>
          <a:xfrm>
            <a:off x="1941652" y="4926018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ja-JP" altLang="en-US" sz="2000" dirty="0"/>
              <a:t>プログラム全般</a:t>
            </a:r>
            <a:endParaRPr kumimoji="1" lang="ja-JP" altLang="en-US" sz="20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19119D7-23EC-5E53-8053-1D21D25921EB}"/>
              </a:ext>
            </a:extLst>
          </p:cNvPr>
          <p:cNvSpPr txBox="1"/>
          <p:nvPr/>
        </p:nvSpPr>
        <p:spPr>
          <a:xfrm>
            <a:off x="741340" y="5446799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動作環境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0C0F2F5-AEB1-76A7-0BA1-4C4C8484BF61}"/>
              </a:ext>
            </a:extLst>
          </p:cNvPr>
          <p:cNvSpPr txBox="1"/>
          <p:nvPr/>
        </p:nvSpPr>
        <p:spPr>
          <a:xfrm>
            <a:off x="1941652" y="5430955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Windows</a:t>
            </a:r>
            <a:endParaRPr kumimoji="1" lang="ja-JP" altLang="en-US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DA0C71A-378E-15D6-0BC5-4C938A0C1D6E}"/>
              </a:ext>
            </a:extLst>
          </p:cNvPr>
          <p:cNvSpPr txBox="1"/>
          <p:nvPr/>
        </p:nvSpPr>
        <p:spPr>
          <a:xfrm>
            <a:off x="741340" y="2920980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C44FCB-362A-9844-13A1-B00E354C5185}"/>
              </a:ext>
            </a:extLst>
          </p:cNvPr>
          <p:cNvSpPr txBox="1"/>
          <p:nvPr/>
        </p:nvSpPr>
        <p:spPr>
          <a:xfrm>
            <a:off x="1941652" y="2906270"/>
            <a:ext cx="29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C++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929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05E55-5222-EAB4-36BB-7F58F30E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3E0E3D43-6228-019D-C5B7-A5C3C2E6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5" y="434744"/>
            <a:ext cx="2510567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/>
              <a:t>ゲーム概要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AE45EEA0-F1FC-DA9C-9351-6CCE93E02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39" name="図 38" descr="建物, 男, 持つ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CEB53AF-A373-27FD-94C0-48D60206D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15" y="868843"/>
            <a:ext cx="2722891" cy="1524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D0F15D15-62D0-26D7-FA84-DB8289565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1737884"/>
            <a:ext cx="2722891" cy="1541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754E9285-FE58-4226-0E1B-288B8BB6C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69" y="2922232"/>
            <a:ext cx="2736037" cy="1536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図 44" descr="皿の上の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214912D6-785E-4C24-0304-E42C5472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3870239"/>
            <a:ext cx="2736037" cy="1540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図 46" descr="グラフ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42815CD-A663-A867-2AB2-42A8884CA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15" y="4988275"/>
            <a:ext cx="2752261" cy="1545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" name="矢印: 下 51">
            <a:extLst>
              <a:ext uri="{FF2B5EF4-FFF2-40B4-BE49-F238E27FC236}">
                <a16:creationId xmlns:a16="http://schemas.microsoft.com/office/drawing/2014/main" id="{71F77621-93E8-9269-4E43-2773ACD03D29}"/>
              </a:ext>
            </a:extLst>
          </p:cNvPr>
          <p:cNvSpPr/>
          <p:nvPr/>
        </p:nvSpPr>
        <p:spPr>
          <a:xfrm rot="18143857">
            <a:off x="8545273" y="1663678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矢印: 下 52">
            <a:extLst>
              <a:ext uri="{FF2B5EF4-FFF2-40B4-BE49-F238E27FC236}">
                <a16:creationId xmlns:a16="http://schemas.microsoft.com/office/drawing/2014/main" id="{823521C4-B942-E155-53CA-F1DF4F7BB2A7}"/>
              </a:ext>
            </a:extLst>
          </p:cNvPr>
          <p:cNvSpPr/>
          <p:nvPr/>
        </p:nvSpPr>
        <p:spPr>
          <a:xfrm rot="3493025">
            <a:off x="8545273" y="2627256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矢印: 下 53">
            <a:extLst>
              <a:ext uri="{FF2B5EF4-FFF2-40B4-BE49-F238E27FC236}">
                <a16:creationId xmlns:a16="http://schemas.microsoft.com/office/drawing/2014/main" id="{1C00B3E2-FD04-6DE8-D1BF-A1836FEC324F}"/>
              </a:ext>
            </a:extLst>
          </p:cNvPr>
          <p:cNvSpPr/>
          <p:nvPr/>
        </p:nvSpPr>
        <p:spPr>
          <a:xfrm rot="17502185">
            <a:off x="8542527" y="3678098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矢印: 下 54">
            <a:extLst>
              <a:ext uri="{FF2B5EF4-FFF2-40B4-BE49-F238E27FC236}">
                <a16:creationId xmlns:a16="http://schemas.microsoft.com/office/drawing/2014/main" id="{9555A576-3BEE-2CEE-86C9-0FE85EA1DE6F}"/>
              </a:ext>
            </a:extLst>
          </p:cNvPr>
          <p:cNvSpPr/>
          <p:nvPr/>
        </p:nvSpPr>
        <p:spPr>
          <a:xfrm rot="3493025">
            <a:off x="8578198" y="4748848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F6D8D07-FBDC-DE24-A0C6-797757BE8FF4}"/>
              </a:ext>
            </a:extLst>
          </p:cNvPr>
          <p:cNvSpPr txBox="1"/>
          <p:nvPr/>
        </p:nvSpPr>
        <p:spPr>
          <a:xfrm>
            <a:off x="5650860" y="459971"/>
            <a:ext cx="3192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▼敵を倒しボス部屋を目指す！！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9FD2961-C1CE-2D4E-A99B-D3A9DCAD655E}"/>
              </a:ext>
            </a:extLst>
          </p:cNvPr>
          <p:cNvSpPr txBox="1"/>
          <p:nvPr/>
        </p:nvSpPr>
        <p:spPr>
          <a:xfrm>
            <a:off x="9365044" y="1370289"/>
            <a:ext cx="18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▼いざボス戦！！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C3F76636-64D9-C406-07FB-13E311FC7A1E}"/>
              </a:ext>
            </a:extLst>
          </p:cNvPr>
          <p:cNvSpPr txBox="1"/>
          <p:nvPr/>
        </p:nvSpPr>
        <p:spPr>
          <a:xfrm>
            <a:off x="6354616" y="2513108"/>
            <a:ext cx="18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▼ボスと激闘！！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F9484F9B-D418-A122-71B3-CBA02758156D}"/>
              </a:ext>
            </a:extLst>
          </p:cNvPr>
          <p:cNvSpPr txBox="1"/>
          <p:nvPr/>
        </p:nvSpPr>
        <p:spPr>
          <a:xfrm>
            <a:off x="9532347" y="3520599"/>
            <a:ext cx="18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▼ボス撃破！！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EEFE190-8061-6A89-B011-BEB06B83A97D}"/>
              </a:ext>
            </a:extLst>
          </p:cNvPr>
          <p:cNvSpPr txBox="1"/>
          <p:nvPr/>
        </p:nvSpPr>
        <p:spPr>
          <a:xfrm>
            <a:off x="6198357" y="4572392"/>
            <a:ext cx="2124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▼ステージクリア！！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67E959B-1372-CF15-5968-2EF537C5EDA7}"/>
              </a:ext>
            </a:extLst>
          </p:cNvPr>
          <p:cNvSpPr txBox="1"/>
          <p:nvPr/>
        </p:nvSpPr>
        <p:spPr>
          <a:xfrm>
            <a:off x="326110" y="1751216"/>
            <a:ext cx="51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00"/>
              </a:buClr>
            </a:pPr>
            <a:r>
              <a:rPr kumimoji="1" lang="ja-JP" altLang="en-US" sz="2400" dirty="0">
                <a:solidFill>
                  <a:srgbClr val="FFFF00"/>
                </a:solidFill>
              </a:rPr>
              <a:t>■</a:t>
            </a:r>
            <a:r>
              <a:rPr kumimoji="1" lang="ja-JP" altLang="en-US" dirty="0"/>
              <a:t>目標はステージの最後にいる</a:t>
            </a:r>
            <a:r>
              <a:rPr kumimoji="1" lang="ja-JP" altLang="en-US" sz="2400" u="sng" dirty="0">
                <a:solidFill>
                  <a:schemeClr val="accent6"/>
                </a:solidFill>
              </a:rPr>
              <a:t>ボスを倒す</a:t>
            </a:r>
            <a:r>
              <a:rPr kumimoji="1" lang="ja-JP" altLang="en-US" sz="2000" dirty="0"/>
              <a:t>こと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76F74F4-392E-548B-066C-8DE8349C36D5}"/>
              </a:ext>
            </a:extLst>
          </p:cNvPr>
          <p:cNvSpPr txBox="1"/>
          <p:nvPr/>
        </p:nvSpPr>
        <p:spPr>
          <a:xfrm>
            <a:off x="326110" y="2590444"/>
            <a:ext cx="51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00"/>
              </a:buClr>
            </a:pPr>
            <a:r>
              <a:rPr kumimoji="1" lang="ja-JP" altLang="en-US" sz="2400" dirty="0">
                <a:solidFill>
                  <a:srgbClr val="FFFF00"/>
                </a:solidFill>
              </a:rPr>
              <a:t>■</a:t>
            </a:r>
            <a:r>
              <a:rPr kumimoji="1" lang="ja-JP" altLang="en-US" sz="2400" dirty="0">
                <a:solidFill>
                  <a:schemeClr val="accent6"/>
                </a:solidFill>
              </a:rPr>
              <a:t>剣</a:t>
            </a:r>
            <a:r>
              <a:rPr kumimoji="1" lang="ja-JP" altLang="en-US" dirty="0"/>
              <a:t>と</a:t>
            </a:r>
            <a:r>
              <a:rPr kumimoji="1" lang="ja-JP" altLang="en-US" sz="2400" dirty="0">
                <a:solidFill>
                  <a:schemeClr val="accent6"/>
                </a:solidFill>
              </a:rPr>
              <a:t>大剣</a:t>
            </a:r>
            <a:r>
              <a:rPr kumimoji="1" lang="ja-JP" altLang="en-US" dirty="0"/>
              <a:t>、</a:t>
            </a:r>
            <a:r>
              <a:rPr kumimoji="1" lang="ja-JP" altLang="en-US" sz="2400" dirty="0">
                <a:solidFill>
                  <a:schemeClr val="accent6"/>
                </a:solidFill>
              </a:rPr>
              <a:t>射撃</a:t>
            </a:r>
            <a:r>
              <a:rPr kumimoji="1" lang="ja-JP" altLang="en-US" dirty="0"/>
              <a:t>を駆使して敵を倒そう！！</a:t>
            </a:r>
            <a:endParaRPr kumimoji="1" lang="ja-JP" altLang="en-US" sz="20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58FE7EE-F41D-2FAC-F71C-0D57EEB88014}"/>
              </a:ext>
            </a:extLst>
          </p:cNvPr>
          <p:cNvSpPr txBox="1"/>
          <p:nvPr/>
        </p:nvSpPr>
        <p:spPr>
          <a:xfrm>
            <a:off x="326109" y="3429671"/>
            <a:ext cx="47908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00"/>
              </a:buClr>
            </a:pPr>
            <a:r>
              <a:rPr kumimoji="1" lang="ja-JP" altLang="en-US" sz="2400" dirty="0">
                <a:solidFill>
                  <a:srgbClr val="FFFF00"/>
                </a:solidFill>
              </a:rPr>
              <a:t>■</a:t>
            </a:r>
            <a:r>
              <a:rPr kumimoji="1" lang="ja-JP" altLang="en-US" dirty="0"/>
              <a:t>敵の攻撃を</a:t>
            </a:r>
            <a:r>
              <a:rPr kumimoji="1" lang="ja-JP" altLang="en-US" sz="2400" dirty="0">
                <a:solidFill>
                  <a:schemeClr val="accent6"/>
                </a:solidFill>
              </a:rPr>
              <a:t>ジャスト回避</a:t>
            </a:r>
            <a:r>
              <a:rPr kumimoji="1" lang="ja-JP" altLang="en-US" dirty="0"/>
              <a:t>して、そこから</a:t>
            </a:r>
            <a:r>
              <a:rPr kumimoji="1" lang="ja-JP" altLang="en-US" sz="2400" dirty="0">
                <a:solidFill>
                  <a:schemeClr val="accent6"/>
                </a:solidFill>
              </a:rPr>
              <a:t>ジャスト回避攻撃</a:t>
            </a:r>
            <a:r>
              <a:rPr kumimoji="1" lang="ja-JP" altLang="en-US" dirty="0"/>
              <a:t>を繰り出し大ダメージを狙おう！！</a:t>
            </a:r>
            <a:endParaRPr kumimoji="1" lang="ja-JP" altLang="en-US" sz="2000" dirty="0"/>
          </a:p>
        </p:txBody>
      </p:sp>
      <p:pic>
        <p:nvPicPr>
          <p:cNvPr id="65" name="図 64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26472F8-4B2C-A156-9460-DEE436760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89" b="98419" l="9936" r="89904">
                        <a14:foregroundMark x1="49145" y1="9289" x2="49145" y2="9289"/>
                        <a14:foregroundMark x1="47062" y1="67787" x2="47062" y2="67787"/>
                        <a14:foregroundMark x1="44605" y1="70257" x2="39530" y2="74802"/>
                        <a14:foregroundMark x1="45566" y1="61561" x2="38996" y2="71937"/>
                        <a14:foregroundMark x1="41613" y1="66403" x2="32853" y2="88043"/>
                        <a14:foregroundMark x1="32853" y1="88043" x2="31998" y2="97036"/>
                        <a14:foregroundMark x1="46528" y1="68478" x2="53739" y2="81522"/>
                        <a14:foregroundMark x1="53739" y1="81522" x2="54808" y2="98419"/>
                        <a14:foregroundMark x1="60630" y1="87648" x2="60630" y2="87648"/>
                        <a14:foregroundMark x1="54808" y1="74802" x2="51015" y2="6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777" y="4479729"/>
            <a:ext cx="4672694" cy="2526050"/>
          </a:xfrm>
          <a:prstGeom prst="rect">
            <a:avLst/>
          </a:prstGeom>
        </p:spPr>
      </p:pic>
      <p:pic>
        <p:nvPicPr>
          <p:cNvPr id="67" name="図 66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81359EDE-BB27-51EB-1F90-4E132CBBB1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6883" y1="46503" x2="56883" y2="46503"/>
                        <a14:foregroundMark x1="55466" y1="51229" x2="62045" y2="43856"/>
                        <a14:foregroundMark x1="62045" y1="43856" x2="61032" y2="43100"/>
                        <a14:foregroundMark x1="57389" y1="61815" x2="52024" y2="69187"/>
                        <a14:foregroundMark x1="52024" y1="69187" x2="49798" y2="69943"/>
                        <a14:foregroundMark x1="44737" y1="66541" x2="41599" y2="72779"/>
                        <a14:foregroundMark x1="59818" y1="49905" x2="70243" y2="65595"/>
                        <a14:foregroundMark x1="70243" y1="65595" x2="73887" y2="77505"/>
                        <a14:foregroundMark x1="73887" y1="77505" x2="75506" y2="80151"/>
                        <a14:foregroundMark x1="76822" y1="83176" x2="77126" y2="85633"/>
                        <a14:foregroundMark x1="66397" y1="72968" x2="63563" y2="83554"/>
                        <a14:foregroundMark x1="63563" y1="83554" x2="63563" y2="83743"/>
                        <a14:foregroundMark x1="49595" y1="70321" x2="40891" y2="69754"/>
                        <a14:foregroundMark x1="45243" y1="67864" x2="46356" y2="63138"/>
                        <a14:foregroundMark x1="48279" y1="63894" x2="42611" y2="65406"/>
                        <a14:foregroundMark x1="42611" y1="65406" x2="42105" y2="66163"/>
                        <a14:foregroundMark x1="52935" y1="50851" x2="52935" y2="50851"/>
                        <a14:foregroundMark x1="52935" y1="48582" x2="51417" y2="55955"/>
                        <a14:foregroundMark x1="52126" y1="52363" x2="53947" y2="47637"/>
                        <a14:foregroundMark x1="54150" y1="46692" x2="51619" y2="50662"/>
                        <a14:foregroundMark x1="68623" y1="55198" x2="67510" y2="49527"/>
                        <a14:foregroundMark x1="68320" y1="50662" x2="70850" y2="74102"/>
                        <a14:foregroundMark x1="70850" y1="74102" x2="72571" y2="78261"/>
                        <a14:foregroundMark x1="48887" y1="64461" x2="50202" y2="59735"/>
                        <a14:backgroundMark x1="34312" y1="46881" x2="34312" y2="46881"/>
                        <a14:backgroundMark x1="65992" y1="63894" x2="65992" y2="63894"/>
                        <a14:backgroundMark x1="65081" y1="65595" x2="65688" y2="66541"/>
                        <a14:backgroundMark x1="53239" y1="61815" x2="51822" y2="63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0" y="3870239"/>
            <a:ext cx="6535037" cy="34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3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BD45C-CBB3-B94A-C7F2-4C3772DA5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9ABC2E44-A616-0AC4-DE07-AFF16C1E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5" y="434744"/>
            <a:ext cx="3424968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 dirty="0"/>
              <a:t>ここが面白い①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71996E37-3A7C-9BD5-67C8-97975003A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B654080-664C-D745-C20B-39F90D8B6C73}"/>
              </a:ext>
            </a:extLst>
          </p:cNvPr>
          <p:cNvSpPr txBox="1"/>
          <p:nvPr/>
        </p:nvSpPr>
        <p:spPr>
          <a:xfrm>
            <a:off x="938860" y="1282008"/>
            <a:ext cx="10314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</a:rPr>
              <a:t>誰でも簡単にかっこいいアクションができる！！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8E3CE8-555F-1FA9-1F8C-F461BE6F6DF1}"/>
              </a:ext>
            </a:extLst>
          </p:cNvPr>
          <p:cNvSpPr txBox="1"/>
          <p:nvPr/>
        </p:nvSpPr>
        <p:spPr>
          <a:xfrm>
            <a:off x="2554715" y="2120098"/>
            <a:ext cx="708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ボタン連打でかっこいい連続攻撃ができる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ジャスト回避が簡単に出せる</a:t>
            </a:r>
          </a:p>
        </p:txBody>
      </p:sp>
      <p:pic>
        <p:nvPicPr>
          <p:cNvPr id="12" name="図 11" descr="建物, 男, 持つ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46F2780-74FC-6711-4F7B-EC015BEE8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7" y="3671623"/>
            <a:ext cx="4864554" cy="2722850"/>
          </a:xfrm>
          <a:prstGeom prst="rect">
            <a:avLst/>
          </a:prstGeom>
        </p:spPr>
      </p:pic>
      <p:pic>
        <p:nvPicPr>
          <p:cNvPr id="16" name="図 15" descr="屋内, 座る, 雪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2A1132C-8CBC-313E-9F2D-26AB5F0F8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19" y="3219676"/>
            <a:ext cx="3297382" cy="1846752"/>
          </a:xfrm>
          <a:prstGeom prst="rect">
            <a:avLst/>
          </a:prstGeom>
        </p:spPr>
      </p:pic>
      <p:pic>
        <p:nvPicPr>
          <p:cNvPr id="18" name="図 17" descr="建物, 屋内, 座る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55A1AF9-6BD3-5C1A-5B6A-B8AFF6367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14" y="4339257"/>
            <a:ext cx="3692115" cy="205521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283E7CB-09EA-8C14-899D-79FC476EC690}"/>
              </a:ext>
            </a:extLst>
          </p:cNvPr>
          <p:cNvSpPr txBox="1"/>
          <p:nvPr/>
        </p:nvSpPr>
        <p:spPr>
          <a:xfrm>
            <a:off x="1737296" y="3219676"/>
            <a:ext cx="24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▼ボタン連打でコンボ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6730E12-9F83-B9E4-F50B-DDBD641D45A9}"/>
              </a:ext>
            </a:extLst>
          </p:cNvPr>
          <p:cNvSpPr txBox="1"/>
          <p:nvPr/>
        </p:nvSpPr>
        <p:spPr>
          <a:xfrm>
            <a:off x="9082606" y="3302291"/>
            <a:ext cx="244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◀ </a:t>
            </a:r>
            <a:r>
              <a:rPr kumimoji="1" lang="ja-JP" altLang="en-US" dirty="0"/>
              <a:t>ジャスト回避から・・・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D613C37-0389-FC53-DD81-30B64EE65399}"/>
              </a:ext>
            </a:extLst>
          </p:cNvPr>
          <p:cNvSpPr txBox="1"/>
          <p:nvPr/>
        </p:nvSpPr>
        <p:spPr>
          <a:xfrm>
            <a:off x="5719215" y="5575992"/>
            <a:ext cx="25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ジャスト回避攻撃！！</a:t>
            </a:r>
            <a:r>
              <a:rPr kumimoji="1" lang="ja-JP" altLang="en-US" sz="2400" dirty="0"/>
              <a:t>▶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757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5F0AD-29F1-0326-BAA0-D8661072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40BD0D99-FA74-04ED-76DF-DC3082F4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5" y="434744"/>
            <a:ext cx="3424968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 dirty="0"/>
              <a:t>ここが面白い②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2237BC56-69CA-4389-E8CA-C5270EE65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24B2420-E076-831F-1891-C4C85F8274B2}"/>
              </a:ext>
            </a:extLst>
          </p:cNvPr>
          <p:cNvSpPr txBox="1"/>
          <p:nvPr/>
        </p:nvSpPr>
        <p:spPr>
          <a:xfrm>
            <a:off x="2554716" y="1172770"/>
            <a:ext cx="708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</a:rPr>
              <a:t>個性あふれるボスとの戦闘！！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B7E3E9EB-4CAC-F119-EF93-9CF4BE2D866A}"/>
              </a:ext>
            </a:extLst>
          </p:cNvPr>
          <p:cNvGraphicFramePr/>
          <p:nvPr/>
        </p:nvGraphicFramePr>
        <p:xfrm>
          <a:off x="1203036" y="2020316"/>
          <a:ext cx="9785928" cy="521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05AAF1-8E02-3312-D1B3-40AFEA57FC11}"/>
              </a:ext>
            </a:extLst>
          </p:cNvPr>
          <p:cNvSpPr txBox="1"/>
          <p:nvPr/>
        </p:nvSpPr>
        <p:spPr>
          <a:xfrm>
            <a:off x="2855759" y="2017603"/>
            <a:ext cx="708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ボス毎に攻撃方法や行動パターンが違う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ボス毎の攻略法を考えるのが楽しい</a:t>
            </a:r>
          </a:p>
        </p:txBody>
      </p:sp>
    </p:spTree>
    <p:extLst>
      <p:ext uri="{BB962C8B-B14F-4D97-AF65-F5344CB8AC3E}">
        <p14:creationId xmlns:p14="http://schemas.microsoft.com/office/powerpoint/2010/main" val="407644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486E-7300-A7DF-8A39-B7FA217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異なる, 空気, 男, 民衆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748C372-8608-51C4-FE99-A4D79E581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3" b="90797" l="9960" r="91147">
                        <a14:foregroundMark x1="41449" y1="23764" x2="41449" y2="23764"/>
                        <a14:foregroundMark x1="41147" y1="20467" x2="41851" y2="27610"/>
                        <a14:foregroundMark x1="39235" y1="24863" x2="39135" y2="27610"/>
                        <a14:foregroundMark x1="31087" y1="90797" x2="29980" y2="90797"/>
                        <a14:foregroundMark x1="65191" y1="89423" x2="66197" y2="90247"/>
                        <a14:foregroundMark x1="89135" y1="57143" x2="91147" y2="62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9371">
            <a:off x="8414285" y="3002431"/>
            <a:ext cx="4235934" cy="3102374"/>
          </a:xfrm>
          <a:prstGeom prst="rect">
            <a:avLst/>
          </a:prstGeom>
        </p:spPr>
      </p:pic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8BE0315A-CF22-2CC4-4334-70181D8ED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14" name="図 13" descr="屋外, 草, 男, スキ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A997E90-B83E-D98B-51B1-BC526A3D3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83" y="2045069"/>
            <a:ext cx="7657344" cy="4307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EBE3DF0-CA02-3977-EFFB-1F8D4E405B23}"/>
              </a:ext>
            </a:extLst>
          </p:cNvPr>
          <p:cNvSpPr txBox="1"/>
          <p:nvPr/>
        </p:nvSpPr>
        <p:spPr>
          <a:xfrm>
            <a:off x="3105437" y="395659"/>
            <a:ext cx="59811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accent6"/>
                </a:solidFill>
              </a:rPr>
              <a:t>かっこいいアクション</a:t>
            </a:r>
            <a:r>
              <a:rPr kumimoji="1" lang="ja-JP" altLang="en-US" sz="4400" dirty="0"/>
              <a:t>で</a:t>
            </a:r>
            <a:endParaRPr kumimoji="1" lang="en-US" altLang="ja-JP" sz="4400" dirty="0"/>
          </a:p>
          <a:p>
            <a:pPr algn="ctr"/>
            <a:r>
              <a:rPr kumimoji="1" lang="ja-JP" altLang="en-US" sz="4800" dirty="0">
                <a:solidFill>
                  <a:srgbClr val="FFFF00"/>
                </a:solidFill>
              </a:rPr>
              <a:t>ボス</a:t>
            </a:r>
            <a:r>
              <a:rPr kumimoji="1" lang="ja-JP" altLang="en-US" sz="4400" dirty="0"/>
              <a:t>を撃破せよ！！</a:t>
            </a:r>
          </a:p>
        </p:txBody>
      </p:sp>
      <p:pic>
        <p:nvPicPr>
          <p:cNvPr id="17" name="図 16" descr="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69DDF53-2409-886D-57A9-7C20FAFEF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11" b="94507" l="9913" r="89869">
                        <a14:foregroundMark x1="43464" y1="7623" x2="43464" y2="7623"/>
                        <a14:foregroundMark x1="32680" y1="86323" x2="32680" y2="86323"/>
                        <a14:foregroundMark x1="39542" y1="94507" x2="39542" y2="94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874" y="2550744"/>
            <a:ext cx="4432803" cy="43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84103-BBD5-E98B-771E-DE0A8C0F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9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図 2" descr="レゴでジャンプしている人&#10;&#10;AI 生成コンテンツは誤りを含む可能性があります。">
            <a:extLst>
              <a:ext uri="{FF2B5EF4-FFF2-40B4-BE49-F238E27FC236}">
                <a16:creationId xmlns:a16="http://schemas.microsoft.com/office/drawing/2014/main" id="{FE2CDBD2-7097-00E6-9B2E-8B26F5EBA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9091" r="3605"/>
          <a:stretch>
            <a:fillRect/>
          </a:stretch>
        </p:blipFill>
        <p:spPr>
          <a:xfrm>
            <a:off x="-2253741" y="-197069"/>
            <a:ext cx="14462675" cy="8135256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8EC1A43B-D167-4E96-B7AD-61D3D922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86623E07-B4B3-43D5-AB6E-5FD9A1C11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4" name="Freeform 5">
            <a:extLst>
              <a:ext uri="{FF2B5EF4-FFF2-40B4-BE49-F238E27FC236}">
                <a16:creationId xmlns:a16="http://schemas.microsoft.com/office/drawing/2014/main" id="{C727912B-C157-4CDB-8486-00E702D36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E14332-BF7D-6472-FF67-BFF09ABCA9E6}"/>
              </a:ext>
            </a:extLst>
          </p:cNvPr>
          <p:cNvSpPr txBox="1"/>
          <p:nvPr/>
        </p:nvSpPr>
        <p:spPr>
          <a:xfrm>
            <a:off x="6911208" y="3159360"/>
            <a:ext cx="4391025" cy="1422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8000" b="1" u="sng" cap="all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技術紹介</a:t>
            </a:r>
          </a:p>
        </p:txBody>
      </p:sp>
    </p:spTree>
    <p:extLst>
      <p:ext uri="{BB962C8B-B14F-4D97-AF65-F5344CB8AC3E}">
        <p14:creationId xmlns:p14="http://schemas.microsoft.com/office/powerpoint/2010/main" val="3563438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eiryo UI" panose="020F030202020403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0F050202020403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Meiryo UI" panose="0211000402020202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11000402020202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天空</Template>
  <TotalTime>1274</TotalTime>
  <Words>1387</Words>
  <Application>Microsoft Office PowerPoint</Application>
  <PresentationFormat>ワイド画面</PresentationFormat>
  <Paragraphs>275</Paragraphs>
  <Slides>22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HG創英角ﾎﾟｯﾌﾟ体</vt:lpstr>
      <vt:lpstr>Meiryo UI</vt:lpstr>
      <vt:lpstr>Arial</vt:lpstr>
      <vt:lpstr>Calibri</vt:lpstr>
      <vt:lpstr>Calibri Light</vt:lpstr>
      <vt:lpstr>Wingdings</vt:lpstr>
      <vt:lpstr>天空</vt:lpstr>
      <vt:lpstr>チームを支えるプログラマーのポートフォリオ</vt:lpstr>
      <vt:lpstr>自己PR</vt:lpstr>
      <vt:lpstr>PowerPoint プレゼンテーション</vt:lpstr>
      <vt:lpstr>最終作品</vt:lpstr>
      <vt:lpstr>ゲーム概要</vt:lpstr>
      <vt:lpstr>ここが面白い①</vt:lpstr>
      <vt:lpstr>ここが面白い②</vt:lpstr>
      <vt:lpstr>PowerPoint プレゼンテーション</vt:lpstr>
      <vt:lpstr>PowerPoint プレゼンテーション</vt:lpstr>
      <vt:lpstr>技術紹介① : 先行入力 </vt:lpstr>
      <vt:lpstr>技術紹介② : Unityをエディターとして使った </vt:lpstr>
      <vt:lpstr>技術紹介③ : グループ化</vt:lpstr>
      <vt:lpstr>技術紹介④ : シェーダー</vt:lpstr>
      <vt:lpstr>技術紹介⑤ : 外部ファイル化</vt:lpstr>
      <vt:lpstr>技術紹介⑥ : カメラの挙動</vt:lpstr>
      <vt:lpstr>作品総括</vt:lpstr>
      <vt:lpstr>PowerPoint プレゼンテーション</vt:lpstr>
      <vt:lpstr>制作実績　個人製作①</vt:lpstr>
      <vt:lpstr>制作実績　個人製作②</vt:lpstr>
      <vt:lpstr>制作実績　チーム製作①</vt:lpstr>
      <vt:lpstr>制作実績　チーム製作②</vt:lpstr>
      <vt:lpstr>今後の目標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恋 井上</cp:lastModifiedBy>
  <cp:revision>9</cp:revision>
  <dcterms:created xsi:type="dcterms:W3CDTF">2025-12-17T02:30:49Z</dcterms:created>
  <dcterms:modified xsi:type="dcterms:W3CDTF">2026-01-06T05:53:03Z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